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66" r:id="rId4"/>
    <p:sldId id="259" r:id="rId5"/>
    <p:sldId id="261" r:id="rId6"/>
    <p:sldId id="262" r:id="rId7"/>
    <p:sldId id="260" r:id="rId8"/>
    <p:sldId id="264" r:id="rId9"/>
    <p:sldId id="265" r:id="rId10"/>
    <p:sldId id="266" r:id="rId11"/>
    <p:sldId id="267" r:id="rId12"/>
    <p:sldId id="279" r:id="rId13"/>
    <p:sldId id="280" r:id="rId14"/>
    <p:sldId id="325" r:id="rId15"/>
    <p:sldId id="328" r:id="rId16"/>
    <p:sldId id="329" r:id="rId17"/>
    <p:sldId id="330" r:id="rId18"/>
    <p:sldId id="367" r:id="rId19"/>
    <p:sldId id="269" r:id="rId20"/>
    <p:sldId id="271" r:id="rId21"/>
    <p:sldId id="270" r:id="rId22"/>
    <p:sldId id="273" r:id="rId23"/>
    <p:sldId id="268" r:id="rId24"/>
    <p:sldId id="274" r:id="rId25"/>
    <p:sldId id="331" r:id="rId26"/>
    <p:sldId id="275" r:id="rId27"/>
    <p:sldId id="332" r:id="rId28"/>
    <p:sldId id="281" r:id="rId29"/>
    <p:sldId id="282" r:id="rId30"/>
    <p:sldId id="284" r:id="rId31"/>
    <p:sldId id="334" r:id="rId32"/>
    <p:sldId id="336" r:id="rId33"/>
    <p:sldId id="337" r:id="rId34"/>
    <p:sldId id="277" r:id="rId35"/>
    <p:sldId id="278" r:id="rId36"/>
    <p:sldId id="285" r:id="rId37"/>
    <p:sldId id="338" r:id="rId38"/>
    <p:sldId id="339" r:id="rId39"/>
    <p:sldId id="283" r:id="rId40"/>
    <p:sldId id="286" r:id="rId41"/>
    <p:sldId id="340" r:id="rId42"/>
    <p:sldId id="326" r:id="rId43"/>
    <p:sldId id="341" r:id="rId44"/>
    <p:sldId id="342" r:id="rId45"/>
    <p:sldId id="343" r:id="rId46"/>
    <p:sldId id="344" r:id="rId47"/>
    <p:sldId id="290" r:id="rId48"/>
    <p:sldId id="276" r:id="rId49"/>
    <p:sldId id="292" r:id="rId50"/>
    <p:sldId id="293" r:id="rId51"/>
    <p:sldId id="291" r:id="rId52"/>
    <p:sldId id="345" r:id="rId53"/>
    <p:sldId id="289" r:id="rId54"/>
    <p:sldId id="346" r:id="rId55"/>
    <p:sldId id="287" r:id="rId56"/>
    <p:sldId id="288" r:id="rId57"/>
    <p:sldId id="347" r:id="rId58"/>
    <p:sldId id="294" r:id="rId59"/>
    <p:sldId id="296" r:id="rId60"/>
    <p:sldId id="298" r:id="rId61"/>
    <p:sldId id="297" r:id="rId62"/>
    <p:sldId id="299" r:id="rId63"/>
    <p:sldId id="300" r:id="rId64"/>
    <p:sldId id="303" r:id="rId65"/>
    <p:sldId id="305" r:id="rId66"/>
    <p:sldId id="348" r:id="rId67"/>
    <p:sldId id="304" r:id="rId68"/>
    <p:sldId id="349" r:id="rId69"/>
    <p:sldId id="302" r:id="rId70"/>
    <p:sldId id="327" r:id="rId71"/>
    <p:sldId id="350" r:id="rId72"/>
    <p:sldId id="351" r:id="rId73"/>
    <p:sldId id="306" r:id="rId74"/>
    <p:sldId id="307" r:id="rId75"/>
    <p:sldId id="308" r:id="rId76"/>
    <p:sldId id="352" r:id="rId77"/>
    <p:sldId id="309" r:id="rId78"/>
    <p:sldId id="353" r:id="rId79"/>
    <p:sldId id="310" r:id="rId80"/>
    <p:sldId id="354" r:id="rId81"/>
    <p:sldId id="311" r:id="rId82"/>
    <p:sldId id="355" r:id="rId83"/>
    <p:sldId id="312" r:id="rId84"/>
    <p:sldId id="313" r:id="rId85"/>
    <p:sldId id="356" r:id="rId86"/>
    <p:sldId id="314" r:id="rId87"/>
    <p:sldId id="357" r:id="rId88"/>
    <p:sldId id="358" r:id="rId89"/>
    <p:sldId id="315" r:id="rId90"/>
    <p:sldId id="316" r:id="rId91"/>
    <p:sldId id="359" r:id="rId92"/>
    <p:sldId id="317" r:id="rId93"/>
    <p:sldId id="318" r:id="rId94"/>
    <p:sldId id="319" r:id="rId95"/>
    <p:sldId id="320" r:id="rId96"/>
    <p:sldId id="321" r:id="rId97"/>
    <p:sldId id="360" r:id="rId98"/>
    <p:sldId id="323" r:id="rId99"/>
    <p:sldId id="361" r:id="rId100"/>
    <p:sldId id="324" r:id="rId101"/>
    <p:sldId id="362" r:id="rId102"/>
    <p:sldId id="364" r:id="rId103"/>
    <p:sldId id="365" r:id="rId104"/>
    <p:sldId id="363" r:id="rId105"/>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584046-30D1-41BA-BAAB-5D8F8766CC2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8AED9A-C06E-421C-89AE-B7FA59242EA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B983E2-C6BA-49AB-BA55-2311CEAA4EC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BF86F8-29BA-4D4F-A492-3600EF12FE9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E2560E-6BE2-4445-9778-0A6909600FB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C5D580-4DE0-4CB0-9CAA-58B55DC2580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75B3932-DD35-4BAB-BA4A-C0E1EF1BCE6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B9B64A8-EE5A-4A5B-9483-5CB9930E366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3F3420F-B65E-4313-8A44-048135833AA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2C6E91D-696B-4DDF-A22C-11226814218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458661-E4F9-4F48-BCC2-B8093ADDCA6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C9616E5-DC69-4E6E-8305-9B116E3724C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4.v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5.v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6.v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7.v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8.v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7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7.vml"/></Relationships>
</file>

<file path=ppt/slides/_rels/slide8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rds.yahoo.com/_ylt=A9G_bDrZrR1JKpsAooaJzbkF;_ylu=X3oDMTBpZTByOGFiBHBvcwMyBHNlYwNzcgR2dGlkAw--/SIG=1mhoeghoe/EXP=1226768217/**http%3A/images.search.yahoo.com/images/view%3Fback=http%253A%252F%252Fimages.search.yahoo.com%252Fsearch%252Fimages%253Fei%253DUTF-8%2526p%253Dfunny%252520motion%2526vm%253Dr%2526fr2%253Dtab-web%2526fr%253Dush1-finance%26w=500%26h=375%26imgurl=static.flickr.com%252F27%252F43942601_50e99dfa99.jpg%26rurl=http%253A%252F%252Fwww.flickr.com%252Fphotos%252Fdigikuva%252F43942601%252F%26size=137.5kB%26name=Funny%2Bbut%2Bcomfortable%2Bbicyle%26p=funny%2Bmotion%26type=JPG%26oid=474654a2478bc454%26fusr=digikuva%26tit=Funny%2Bbut%2Bcomfortable%2Bbicyle%26hurl=http%253A%252F%252Fwww.flickr.com%252Fphotos%252Fdigikuva%252F%26no=2%26tt=8,248%26sigr=11fj9ia0v%26sigi=11c1cqd8s%26sigb=13752cl3g%26sigh=116cnngp6"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9.v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0.v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1.vml"/></Relationships>
</file>

<file path=ppt/slides/_rels/slide9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2.vml"/></Relationships>
</file>

<file path=ppt/slides/_rels/slide9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3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Energy, Work, Power, and Mechanical Advantage </a:t>
            </a:r>
          </a:p>
        </p:txBody>
      </p:sp>
      <p:sp>
        <p:nvSpPr>
          <p:cNvPr id="2051"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457200" y="533400"/>
            <a:ext cx="8229600" cy="6019800"/>
          </a:xfrm>
        </p:spPr>
        <p:txBody>
          <a:bodyPr/>
          <a:lstStyle/>
          <a:p>
            <a:pPr>
              <a:buFontTx/>
              <a:buNone/>
            </a:pPr>
            <a:r>
              <a:rPr lang="en-US"/>
              <a:t>Ex C. A weightlifter who does 1250 Joules of work in 0.5 s applies how much power?</a:t>
            </a:r>
          </a:p>
          <a:p>
            <a:pPr>
              <a:buFontTx/>
              <a:buNone/>
            </a:pPr>
            <a:endParaRPr lang="en-US"/>
          </a:p>
          <a:p>
            <a:pPr>
              <a:buFontTx/>
              <a:buNone/>
            </a:pPr>
            <a:r>
              <a:rPr lang="en-US"/>
              <a:t>W= 1250J</a:t>
            </a:r>
          </a:p>
          <a:p>
            <a:pPr>
              <a:buFontTx/>
              <a:buNone/>
            </a:pPr>
            <a:r>
              <a:rPr lang="en-US"/>
              <a:t>t= 0.5s</a:t>
            </a:r>
          </a:p>
          <a:p>
            <a:pPr>
              <a:buFontTx/>
              <a:buNone/>
            </a:pPr>
            <a:r>
              <a:rPr lang="en-US"/>
              <a:t>P= W/t</a:t>
            </a:r>
          </a:p>
          <a:p>
            <a:pPr>
              <a:buFontTx/>
              <a:buNone/>
            </a:pPr>
            <a:r>
              <a:rPr lang="en-US"/>
              <a:t>P= 1250/0.5 = 2500 watts</a:t>
            </a:r>
          </a:p>
        </p:txBody>
      </p:sp>
      <p:sp>
        <p:nvSpPr>
          <p:cNvPr id="12291" name="Text Box 3"/>
          <p:cNvSpPr txBox="1">
            <a:spLocks noChangeArrowheads="1"/>
          </p:cNvSpPr>
          <p:nvPr/>
        </p:nvSpPr>
        <p:spPr bwMode="auto">
          <a:xfrm rot="16200000">
            <a:off x="8163719" y="4652169"/>
            <a:ext cx="1292225" cy="366713"/>
          </a:xfrm>
          <a:prstGeom prst="rect">
            <a:avLst/>
          </a:prstGeom>
          <a:noFill/>
          <a:ln w="9525">
            <a:noFill/>
            <a:miter lim="800000"/>
            <a:headEnd/>
            <a:tailEnd/>
          </a:ln>
          <a:effectLst/>
        </p:spPr>
        <p:txBody>
          <a:bodyPr>
            <a:spAutoFit/>
          </a:bodyPr>
          <a:lstStyle/>
          <a:p>
            <a:pPr>
              <a:spcBef>
                <a:spcPct val="50000"/>
              </a:spcBef>
            </a:pPr>
            <a:r>
              <a:rPr lang="en-US" sz="1800"/>
              <a:t>d = 2.5 m</a:t>
            </a:r>
          </a:p>
        </p:txBody>
      </p:sp>
      <p:sp>
        <p:nvSpPr>
          <p:cNvPr id="12292" name="Line 4"/>
          <p:cNvSpPr>
            <a:spLocks noChangeShapeType="1"/>
          </p:cNvSpPr>
          <p:nvPr/>
        </p:nvSpPr>
        <p:spPr bwMode="auto">
          <a:xfrm flipH="1" flipV="1">
            <a:off x="8991600" y="3429000"/>
            <a:ext cx="14288" cy="2362200"/>
          </a:xfrm>
          <a:prstGeom prst="line">
            <a:avLst/>
          </a:prstGeom>
          <a:noFill/>
          <a:ln w="9525">
            <a:solidFill>
              <a:schemeClr val="tx1"/>
            </a:solidFill>
            <a:round/>
            <a:headEnd/>
            <a:tailEnd type="triangle" w="med" len="med"/>
          </a:ln>
          <a:effectLst/>
        </p:spPr>
        <p:txBody>
          <a:bodyPr/>
          <a:lstStyle/>
          <a:p>
            <a:endParaRPr lang="en-US"/>
          </a:p>
        </p:txBody>
      </p:sp>
      <p:sp>
        <p:nvSpPr>
          <p:cNvPr id="12293" name="Text Box 5"/>
          <p:cNvSpPr txBox="1">
            <a:spLocks noChangeArrowheads="1"/>
          </p:cNvSpPr>
          <p:nvPr/>
        </p:nvSpPr>
        <p:spPr bwMode="auto">
          <a:xfrm>
            <a:off x="6705600" y="6096000"/>
            <a:ext cx="2438400" cy="366713"/>
          </a:xfrm>
          <a:prstGeom prst="rect">
            <a:avLst/>
          </a:prstGeom>
          <a:noFill/>
          <a:ln w="9525">
            <a:noFill/>
            <a:miter lim="800000"/>
            <a:headEnd/>
            <a:tailEnd/>
          </a:ln>
          <a:effectLst/>
        </p:spPr>
        <p:txBody>
          <a:bodyPr>
            <a:spAutoFit/>
          </a:bodyPr>
          <a:lstStyle/>
          <a:p>
            <a:pPr>
              <a:spcBef>
                <a:spcPct val="50000"/>
              </a:spcBef>
            </a:pPr>
            <a:r>
              <a:rPr lang="en-US" sz="1800"/>
              <a:t>500 N of force applied</a:t>
            </a:r>
          </a:p>
        </p:txBody>
      </p:sp>
      <p:pic>
        <p:nvPicPr>
          <p:cNvPr id="12294" name="Picture 6" descr="MM900283995[1]"/>
          <p:cNvPicPr>
            <a:picLocks noChangeAspect="1" noChangeArrowheads="1" noCrop="1"/>
          </p:cNvPicPr>
          <p:nvPr/>
        </p:nvPicPr>
        <p:blipFill>
          <a:blip r:embed="rId2" cstate="print"/>
          <a:srcRect/>
          <a:stretch>
            <a:fillRect/>
          </a:stretch>
        </p:blipFill>
        <p:spPr bwMode="auto">
          <a:xfrm>
            <a:off x="5943600" y="3200400"/>
            <a:ext cx="2543175" cy="270033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0">
                                            <p:txEl>
                                              <p:pRg st="2" end="2"/>
                                            </p:txEl>
                                          </p:spTgt>
                                        </p:tgtEl>
                                        <p:attrNameLst>
                                          <p:attrName>style.visibility</p:attrName>
                                        </p:attrNameLst>
                                      </p:cBhvr>
                                      <p:to>
                                        <p:strVal val="visible"/>
                                      </p:to>
                                    </p:set>
                                    <p:animEffect transition="in" filter="blinds(horizontal)">
                                      <p:cBhvr>
                                        <p:cTn id="7" dur="500"/>
                                        <p:tgtEl>
                                          <p:spTgt spid="12290">
                                            <p:txEl>
                                              <p:pRg st="2" end="2"/>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290">
                                            <p:txEl>
                                              <p:pRg st="3" end="3"/>
                                            </p:txEl>
                                          </p:spTgt>
                                        </p:tgtEl>
                                        <p:attrNameLst>
                                          <p:attrName>style.visibility</p:attrName>
                                        </p:attrNameLst>
                                      </p:cBhvr>
                                      <p:to>
                                        <p:strVal val="visible"/>
                                      </p:to>
                                    </p:set>
                                    <p:animEffect transition="in" filter="blinds(horizontal)">
                                      <p:cBhvr>
                                        <p:cTn id="10" dur="500"/>
                                        <p:tgtEl>
                                          <p:spTgt spid="12290">
                                            <p:txEl>
                                              <p:pRg st="3" end="3"/>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290">
                                            <p:txEl>
                                              <p:pRg st="4" end="4"/>
                                            </p:txEl>
                                          </p:spTgt>
                                        </p:tgtEl>
                                        <p:attrNameLst>
                                          <p:attrName>style.visibility</p:attrName>
                                        </p:attrNameLst>
                                      </p:cBhvr>
                                      <p:to>
                                        <p:strVal val="visible"/>
                                      </p:to>
                                    </p:set>
                                    <p:animEffect transition="in" filter="blinds(horizontal)">
                                      <p:cBhvr>
                                        <p:cTn id="13" dur="500"/>
                                        <p:tgtEl>
                                          <p:spTgt spid="12290">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290">
                                            <p:txEl>
                                              <p:pRg st="5" end="5"/>
                                            </p:txEl>
                                          </p:spTgt>
                                        </p:tgtEl>
                                        <p:attrNameLst>
                                          <p:attrName>style.visibility</p:attrName>
                                        </p:attrNameLst>
                                      </p:cBhvr>
                                      <p:to>
                                        <p:strVal val="visible"/>
                                      </p:to>
                                    </p:set>
                                    <p:animEffect transition="in" filter="blinds(horizontal)">
                                      <p:cBhvr>
                                        <p:cTn id="18" dur="500"/>
                                        <p:tgtEl>
                                          <p:spTgt spid="122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457200" y="304800"/>
            <a:ext cx="8229600" cy="4525963"/>
          </a:xfrm>
        </p:spPr>
        <p:txBody>
          <a:bodyPr/>
          <a:lstStyle/>
          <a:p>
            <a:pPr>
              <a:lnSpc>
                <a:spcPct val="80000"/>
              </a:lnSpc>
              <a:buFontTx/>
              <a:buNone/>
            </a:pPr>
            <a:r>
              <a:rPr lang="en-US" sz="2000"/>
              <a:t>Problem Set 5</a:t>
            </a:r>
          </a:p>
          <a:p>
            <a:pPr>
              <a:lnSpc>
                <a:spcPct val="80000"/>
              </a:lnSpc>
              <a:buFontTx/>
              <a:buNone/>
            </a:pPr>
            <a:r>
              <a:rPr lang="en-US" sz="2000"/>
              <a:t>1.  A one kilogram rock is dropped from a cliff.  After 20 meters, the kinetic energy of the rock is approximately what?</a:t>
            </a:r>
          </a:p>
          <a:p>
            <a:pPr>
              <a:lnSpc>
                <a:spcPct val="80000"/>
              </a:lnSpc>
              <a:buFontTx/>
              <a:buNone/>
            </a:pPr>
            <a:endParaRPr lang="en-US" sz="2000"/>
          </a:p>
          <a:p>
            <a:pPr>
              <a:lnSpc>
                <a:spcPct val="80000"/>
              </a:lnSpc>
              <a:buFontTx/>
              <a:buNone/>
            </a:pPr>
            <a:r>
              <a:rPr lang="en-US" sz="2000"/>
              <a:t>2.  A 100 kg cart accelerates from 5 m/s to 10 m/s.  How does the carts final kinetic energy compare to it initial kinetic energy? </a:t>
            </a:r>
          </a:p>
          <a:p>
            <a:pPr>
              <a:lnSpc>
                <a:spcPct val="80000"/>
              </a:lnSpc>
              <a:buFontTx/>
              <a:buNone/>
            </a:pPr>
            <a:endParaRPr lang="en-US" sz="2000"/>
          </a:p>
          <a:p>
            <a:pPr>
              <a:lnSpc>
                <a:spcPct val="80000"/>
              </a:lnSpc>
              <a:buFontTx/>
              <a:buNone/>
            </a:pPr>
            <a:r>
              <a:rPr lang="en-US" sz="2000"/>
              <a:t>3.  At which point below does the skier have the most potential energy?</a:t>
            </a:r>
          </a:p>
          <a:p>
            <a:pPr>
              <a:lnSpc>
                <a:spcPct val="80000"/>
              </a:lnSpc>
              <a:buFontTx/>
              <a:buNone/>
            </a:pPr>
            <a:endParaRPr lang="en-US" sz="2000"/>
          </a:p>
          <a:p>
            <a:pPr>
              <a:lnSpc>
                <a:spcPct val="80000"/>
              </a:lnSpc>
              <a:buFontTx/>
              <a:buNone/>
            </a:pPr>
            <a:r>
              <a:rPr lang="en-US" sz="2000"/>
              <a:t>4.  At which point below does the skier have the most kinetic energy?</a:t>
            </a:r>
          </a:p>
          <a:p>
            <a:pPr>
              <a:lnSpc>
                <a:spcPct val="80000"/>
              </a:lnSpc>
              <a:buFontTx/>
              <a:buNone/>
            </a:pPr>
            <a:endParaRPr lang="en-US" sz="2000"/>
          </a:p>
          <a:p>
            <a:pPr>
              <a:lnSpc>
                <a:spcPct val="80000"/>
              </a:lnSpc>
              <a:buFontTx/>
              <a:buNone/>
            </a:pPr>
            <a:r>
              <a:rPr lang="en-US" sz="2000"/>
              <a:t>5.  At which point would the skier have the most energy (ideally)?</a:t>
            </a:r>
          </a:p>
          <a:p>
            <a:pPr>
              <a:lnSpc>
                <a:spcPct val="80000"/>
              </a:lnSpc>
              <a:buFontTx/>
              <a:buNone/>
            </a:pPr>
            <a:endParaRPr lang="en-US" sz="2000"/>
          </a:p>
          <a:p>
            <a:pPr>
              <a:lnSpc>
                <a:spcPct val="80000"/>
              </a:lnSpc>
              <a:buFontTx/>
              <a:buNone/>
            </a:pPr>
            <a:r>
              <a:rPr lang="en-US" sz="2000"/>
              <a:t>6.  Assuming that a 50kg skier started at rest.  What was the velocity of the skier at point B?</a:t>
            </a:r>
          </a:p>
          <a:p>
            <a:pPr>
              <a:lnSpc>
                <a:spcPct val="80000"/>
              </a:lnSpc>
              <a:buFontTx/>
              <a:buNone/>
            </a:pPr>
            <a:endParaRPr lang="en-US" sz="2000"/>
          </a:p>
        </p:txBody>
      </p:sp>
      <p:sp>
        <p:nvSpPr>
          <p:cNvPr id="76803" name="Freeform 3"/>
          <p:cNvSpPr>
            <a:spLocks/>
          </p:cNvSpPr>
          <p:nvPr/>
        </p:nvSpPr>
        <p:spPr bwMode="auto">
          <a:xfrm>
            <a:off x="2362200" y="4800600"/>
            <a:ext cx="4419600" cy="1828800"/>
          </a:xfrm>
          <a:custGeom>
            <a:avLst/>
            <a:gdLst/>
            <a:ahLst/>
            <a:cxnLst>
              <a:cxn ang="0">
                <a:pos x="2784" y="0"/>
              </a:cxn>
              <a:cxn ang="0">
                <a:pos x="2160" y="288"/>
              </a:cxn>
              <a:cxn ang="0">
                <a:pos x="1728" y="720"/>
              </a:cxn>
              <a:cxn ang="0">
                <a:pos x="1536" y="960"/>
              </a:cxn>
              <a:cxn ang="0">
                <a:pos x="1152" y="912"/>
              </a:cxn>
              <a:cxn ang="0">
                <a:pos x="912" y="624"/>
              </a:cxn>
              <a:cxn ang="0">
                <a:pos x="528" y="624"/>
              </a:cxn>
              <a:cxn ang="0">
                <a:pos x="288" y="960"/>
              </a:cxn>
              <a:cxn ang="0">
                <a:pos x="0" y="1152"/>
              </a:cxn>
            </a:cxnLst>
            <a:rect l="0" t="0" r="r" b="b"/>
            <a:pathLst>
              <a:path w="2784" h="1152">
                <a:moveTo>
                  <a:pt x="2784" y="0"/>
                </a:moveTo>
                <a:cubicBezTo>
                  <a:pt x="2560" y="84"/>
                  <a:pt x="2336" y="168"/>
                  <a:pt x="2160" y="288"/>
                </a:cubicBezTo>
                <a:cubicBezTo>
                  <a:pt x="1984" y="408"/>
                  <a:pt x="1832" y="608"/>
                  <a:pt x="1728" y="720"/>
                </a:cubicBezTo>
                <a:cubicBezTo>
                  <a:pt x="1624" y="832"/>
                  <a:pt x="1632" y="928"/>
                  <a:pt x="1536" y="960"/>
                </a:cubicBezTo>
                <a:cubicBezTo>
                  <a:pt x="1440" y="992"/>
                  <a:pt x="1256" y="968"/>
                  <a:pt x="1152" y="912"/>
                </a:cubicBezTo>
                <a:cubicBezTo>
                  <a:pt x="1048" y="856"/>
                  <a:pt x="1016" y="672"/>
                  <a:pt x="912" y="624"/>
                </a:cubicBezTo>
                <a:cubicBezTo>
                  <a:pt x="808" y="576"/>
                  <a:pt x="632" y="568"/>
                  <a:pt x="528" y="624"/>
                </a:cubicBezTo>
                <a:cubicBezTo>
                  <a:pt x="424" y="680"/>
                  <a:pt x="376" y="872"/>
                  <a:pt x="288" y="960"/>
                </a:cubicBezTo>
                <a:cubicBezTo>
                  <a:pt x="200" y="1048"/>
                  <a:pt x="100" y="1100"/>
                  <a:pt x="0" y="1152"/>
                </a:cubicBezTo>
              </a:path>
            </a:pathLst>
          </a:custGeom>
          <a:noFill/>
          <a:ln w="34925" cap="flat" cmpd="sng">
            <a:solidFill>
              <a:schemeClr val="bg2"/>
            </a:solidFill>
            <a:prstDash val="solid"/>
            <a:round/>
            <a:headEnd type="none" w="med" len="med"/>
            <a:tailEnd type="triangle" w="med" len="med"/>
          </a:ln>
          <a:effectLst/>
        </p:spPr>
        <p:txBody>
          <a:bodyPr/>
          <a:lstStyle/>
          <a:p>
            <a:endParaRPr lang="en-US"/>
          </a:p>
        </p:txBody>
      </p:sp>
      <p:sp>
        <p:nvSpPr>
          <p:cNvPr id="76804" name="Oval 4"/>
          <p:cNvSpPr>
            <a:spLocks noChangeArrowheads="1"/>
          </p:cNvSpPr>
          <p:nvPr/>
        </p:nvSpPr>
        <p:spPr bwMode="auto">
          <a:xfrm>
            <a:off x="6624638" y="4799013"/>
            <a:ext cx="73025" cy="73025"/>
          </a:xfrm>
          <a:prstGeom prst="ellipse">
            <a:avLst/>
          </a:prstGeom>
          <a:solidFill>
            <a:srgbClr val="800000"/>
          </a:solidFill>
          <a:ln w="34925">
            <a:solidFill>
              <a:srgbClr val="800000"/>
            </a:solidFill>
            <a:round/>
            <a:headEnd/>
            <a:tailEnd/>
          </a:ln>
          <a:effectLst/>
        </p:spPr>
        <p:txBody>
          <a:bodyPr wrap="none" anchor="ctr"/>
          <a:lstStyle/>
          <a:p>
            <a:endParaRPr lang="en-US"/>
          </a:p>
        </p:txBody>
      </p:sp>
      <p:sp>
        <p:nvSpPr>
          <p:cNvPr id="76805" name="Oval 5"/>
          <p:cNvSpPr>
            <a:spLocks noChangeArrowheads="1"/>
          </p:cNvSpPr>
          <p:nvPr/>
        </p:nvSpPr>
        <p:spPr bwMode="auto">
          <a:xfrm>
            <a:off x="4419600" y="6324600"/>
            <a:ext cx="73025" cy="73025"/>
          </a:xfrm>
          <a:prstGeom prst="ellipse">
            <a:avLst/>
          </a:prstGeom>
          <a:solidFill>
            <a:srgbClr val="800000"/>
          </a:solidFill>
          <a:ln w="34925">
            <a:solidFill>
              <a:srgbClr val="800000"/>
            </a:solidFill>
            <a:round/>
            <a:headEnd/>
            <a:tailEnd/>
          </a:ln>
          <a:effectLst/>
        </p:spPr>
        <p:txBody>
          <a:bodyPr wrap="none" anchor="ctr"/>
          <a:lstStyle/>
          <a:p>
            <a:endParaRPr lang="en-US"/>
          </a:p>
        </p:txBody>
      </p:sp>
      <p:sp>
        <p:nvSpPr>
          <p:cNvPr id="76806" name="Oval 6"/>
          <p:cNvSpPr>
            <a:spLocks noChangeArrowheads="1"/>
          </p:cNvSpPr>
          <p:nvPr/>
        </p:nvSpPr>
        <p:spPr bwMode="auto">
          <a:xfrm>
            <a:off x="3505200" y="5715000"/>
            <a:ext cx="73025" cy="73025"/>
          </a:xfrm>
          <a:prstGeom prst="ellipse">
            <a:avLst/>
          </a:prstGeom>
          <a:solidFill>
            <a:srgbClr val="800000"/>
          </a:solidFill>
          <a:ln w="34925">
            <a:solidFill>
              <a:srgbClr val="800000"/>
            </a:solidFill>
            <a:round/>
            <a:headEnd/>
            <a:tailEnd/>
          </a:ln>
          <a:effectLst/>
        </p:spPr>
        <p:txBody>
          <a:bodyPr wrap="none" anchor="ctr"/>
          <a:lstStyle/>
          <a:p>
            <a:endParaRPr lang="en-US"/>
          </a:p>
        </p:txBody>
      </p:sp>
      <p:sp>
        <p:nvSpPr>
          <p:cNvPr id="76807" name="Oval 7"/>
          <p:cNvSpPr>
            <a:spLocks noChangeArrowheads="1"/>
          </p:cNvSpPr>
          <p:nvPr/>
        </p:nvSpPr>
        <p:spPr bwMode="auto">
          <a:xfrm>
            <a:off x="2514600" y="6477000"/>
            <a:ext cx="73025" cy="73025"/>
          </a:xfrm>
          <a:prstGeom prst="ellipse">
            <a:avLst/>
          </a:prstGeom>
          <a:solidFill>
            <a:srgbClr val="800000"/>
          </a:solidFill>
          <a:ln w="34925">
            <a:solidFill>
              <a:srgbClr val="800000"/>
            </a:solidFill>
            <a:round/>
            <a:headEnd/>
            <a:tailEnd/>
          </a:ln>
          <a:effectLst/>
        </p:spPr>
        <p:txBody>
          <a:bodyPr wrap="none" anchor="ctr"/>
          <a:lstStyle/>
          <a:p>
            <a:endParaRPr lang="en-US"/>
          </a:p>
        </p:txBody>
      </p:sp>
      <p:sp>
        <p:nvSpPr>
          <p:cNvPr id="76808" name="Text Box 8"/>
          <p:cNvSpPr txBox="1">
            <a:spLocks noChangeArrowheads="1"/>
          </p:cNvSpPr>
          <p:nvPr/>
        </p:nvSpPr>
        <p:spPr bwMode="auto">
          <a:xfrm>
            <a:off x="6781800" y="4648200"/>
            <a:ext cx="533400" cy="396875"/>
          </a:xfrm>
          <a:prstGeom prst="rect">
            <a:avLst/>
          </a:prstGeom>
          <a:noFill/>
          <a:ln w="34925">
            <a:noFill/>
            <a:miter lim="800000"/>
            <a:headEnd/>
            <a:tailEnd/>
          </a:ln>
          <a:effectLst/>
        </p:spPr>
        <p:txBody>
          <a:bodyPr>
            <a:spAutoFit/>
          </a:bodyPr>
          <a:lstStyle/>
          <a:p>
            <a:pPr>
              <a:spcBef>
                <a:spcPct val="50000"/>
              </a:spcBef>
            </a:pPr>
            <a:r>
              <a:rPr lang="en-US" sz="2000"/>
              <a:t>D</a:t>
            </a:r>
          </a:p>
        </p:txBody>
      </p:sp>
      <p:sp>
        <p:nvSpPr>
          <p:cNvPr id="76809" name="Text Box 9"/>
          <p:cNvSpPr txBox="1">
            <a:spLocks noChangeArrowheads="1"/>
          </p:cNvSpPr>
          <p:nvPr/>
        </p:nvSpPr>
        <p:spPr bwMode="auto">
          <a:xfrm>
            <a:off x="3352800" y="5334000"/>
            <a:ext cx="533400" cy="396875"/>
          </a:xfrm>
          <a:prstGeom prst="rect">
            <a:avLst/>
          </a:prstGeom>
          <a:noFill/>
          <a:ln w="34925">
            <a:noFill/>
            <a:miter lim="800000"/>
            <a:headEnd/>
            <a:tailEnd/>
          </a:ln>
          <a:effectLst/>
        </p:spPr>
        <p:txBody>
          <a:bodyPr>
            <a:spAutoFit/>
          </a:bodyPr>
          <a:lstStyle/>
          <a:p>
            <a:pPr>
              <a:spcBef>
                <a:spcPct val="50000"/>
              </a:spcBef>
            </a:pPr>
            <a:r>
              <a:rPr lang="en-US" sz="2000"/>
              <a:t>B</a:t>
            </a:r>
          </a:p>
        </p:txBody>
      </p:sp>
      <p:sp>
        <p:nvSpPr>
          <p:cNvPr id="76810" name="Text Box 10"/>
          <p:cNvSpPr txBox="1">
            <a:spLocks noChangeArrowheads="1"/>
          </p:cNvSpPr>
          <p:nvPr/>
        </p:nvSpPr>
        <p:spPr bwMode="auto">
          <a:xfrm>
            <a:off x="4267200" y="5867400"/>
            <a:ext cx="533400" cy="396875"/>
          </a:xfrm>
          <a:prstGeom prst="rect">
            <a:avLst/>
          </a:prstGeom>
          <a:noFill/>
          <a:ln w="34925">
            <a:noFill/>
            <a:miter lim="800000"/>
            <a:headEnd/>
            <a:tailEnd/>
          </a:ln>
          <a:effectLst/>
        </p:spPr>
        <p:txBody>
          <a:bodyPr>
            <a:spAutoFit/>
          </a:bodyPr>
          <a:lstStyle/>
          <a:p>
            <a:pPr>
              <a:spcBef>
                <a:spcPct val="50000"/>
              </a:spcBef>
            </a:pPr>
            <a:r>
              <a:rPr lang="en-US" sz="2000"/>
              <a:t>C</a:t>
            </a:r>
          </a:p>
        </p:txBody>
      </p:sp>
      <p:sp>
        <p:nvSpPr>
          <p:cNvPr id="76811" name="Text Box 11"/>
          <p:cNvSpPr txBox="1">
            <a:spLocks noChangeArrowheads="1"/>
          </p:cNvSpPr>
          <p:nvPr/>
        </p:nvSpPr>
        <p:spPr bwMode="auto">
          <a:xfrm>
            <a:off x="2286000" y="6019800"/>
            <a:ext cx="533400" cy="396875"/>
          </a:xfrm>
          <a:prstGeom prst="rect">
            <a:avLst/>
          </a:prstGeom>
          <a:noFill/>
          <a:ln w="34925">
            <a:noFill/>
            <a:miter lim="800000"/>
            <a:headEnd/>
            <a:tailEnd/>
          </a:ln>
          <a:effectLst/>
        </p:spPr>
        <p:txBody>
          <a:bodyPr>
            <a:spAutoFit/>
          </a:bodyPr>
          <a:lstStyle/>
          <a:p>
            <a:pPr>
              <a:spcBef>
                <a:spcPct val="50000"/>
              </a:spcBef>
            </a:pPr>
            <a:r>
              <a:rPr lang="en-US" sz="2000"/>
              <a:t>A</a:t>
            </a:r>
          </a:p>
        </p:txBody>
      </p:sp>
      <p:sp>
        <p:nvSpPr>
          <p:cNvPr id="76812" name="Line 12"/>
          <p:cNvSpPr>
            <a:spLocks noChangeShapeType="1"/>
          </p:cNvSpPr>
          <p:nvPr/>
        </p:nvSpPr>
        <p:spPr bwMode="auto">
          <a:xfrm flipV="1">
            <a:off x="3505200" y="5791200"/>
            <a:ext cx="0" cy="838200"/>
          </a:xfrm>
          <a:prstGeom prst="line">
            <a:avLst/>
          </a:prstGeom>
          <a:noFill/>
          <a:ln w="34925">
            <a:solidFill>
              <a:srgbClr val="800000"/>
            </a:solidFill>
            <a:round/>
            <a:headEnd type="triangle" w="med" len="med"/>
            <a:tailEnd type="triangle" w="med" len="med"/>
          </a:ln>
          <a:effectLst/>
        </p:spPr>
        <p:txBody>
          <a:bodyPr/>
          <a:lstStyle/>
          <a:p>
            <a:endParaRPr lang="en-US"/>
          </a:p>
        </p:txBody>
      </p:sp>
      <p:sp>
        <p:nvSpPr>
          <p:cNvPr id="76813" name="Line 13"/>
          <p:cNvSpPr>
            <a:spLocks noChangeShapeType="1"/>
          </p:cNvSpPr>
          <p:nvPr/>
        </p:nvSpPr>
        <p:spPr bwMode="auto">
          <a:xfrm flipV="1">
            <a:off x="6629400" y="4876800"/>
            <a:ext cx="0" cy="1600200"/>
          </a:xfrm>
          <a:prstGeom prst="line">
            <a:avLst/>
          </a:prstGeom>
          <a:noFill/>
          <a:ln w="34925">
            <a:solidFill>
              <a:srgbClr val="800000"/>
            </a:solidFill>
            <a:round/>
            <a:headEnd type="triangle" w="med" len="med"/>
            <a:tailEnd type="triangle" w="med" len="med"/>
          </a:ln>
          <a:effectLst/>
        </p:spPr>
        <p:txBody>
          <a:bodyPr/>
          <a:lstStyle/>
          <a:p>
            <a:endParaRPr lang="en-US"/>
          </a:p>
        </p:txBody>
      </p:sp>
      <p:sp>
        <p:nvSpPr>
          <p:cNvPr id="76814" name="Text Box 14"/>
          <p:cNvSpPr txBox="1">
            <a:spLocks noChangeArrowheads="1"/>
          </p:cNvSpPr>
          <p:nvPr/>
        </p:nvSpPr>
        <p:spPr bwMode="auto">
          <a:xfrm>
            <a:off x="2971800" y="6172200"/>
            <a:ext cx="762000" cy="336550"/>
          </a:xfrm>
          <a:prstGeom prst="rect">
            <a:avLst/>
          </a:prstGeom>
          <a:noFill/>
          <a:ln w="34925">
            <a:noFill/>
            <a:miter lim="800000"/>
            <a:headEnd/>
            <a:tailEnd/>
          </a:ln>
          <a:effectLst/>
        </p:spPr>
        <p:txBody>
          <a:bodyPr>
            <a:spAutoFit/>
          </a:bodyPr>
          <a:lstStyle/>
          <a:p>
            <a:pPr>
              <a:spcBef>
                <a:spcPct val="50000"/>
              </a:spcBef>
            </a:pPr>
            <a:r>
              <a:rPr lang="en-US" sz="1600"/>
              <a:t>20m</a:t>
            </a:r>
          </a:p>
        </p:txBody>
      </p:sp>
      <p:sp>
        <p:nvSpPr>
          <p:cNvPr id="76815" name="Text Box 15"/>
          <p:cNvSpPr txBox="1">
            <a:spLocks noChangeArrowheads="1"/>
          </p:cNvSpPr>
          <p:nvPr/>
        </p:nvSpPr>
        <p:spPr bwMode="auto">
          <a:xfrm>
            <a:off x="6629400" y="5562600"/>
            <a:ext cx="762000" cy="336550"/>
          </a:xfrm>
          <a:prstGeom prst="rect">
            <a:avLst/>
          </a:prstGeom>
          <a:noFill/>
          <a:ln w="34925">
            <a:noFill/>
            <a:miter lim="800000"/>
            <a:headEnd/>
            <a:tailEnd/>
          </a:ln>
          <a:effectLst/>
        </p:spPr>
        <p:txBody>
          <a:bodyPr>
            <a:spAutoFit/>
          </a:bodyPr>
          <a:lstStyle/>
          <a:p>
            <a:pPr>
              <a:spcBef>
                <a:spcPct val="50000"/>
              </a:spcBef>
            </a:pPr>
            <a:r>
              <a:rPr lang="en-US" sz="1600"/>
              <a:t>45m</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xfrm>
            <a:off x="457200" y="304800"/>
            <a:ext cx="8229600" cy="4525963"/>
          </a:xfrm>
        </p:spPr>
        <p:txBody>
          <a:bodyPr/>
          <a:lstStyle/>
          <a:p>
            <a:pPr>
              <a:buFontTx/>
              <a:buNone/>
            </a:pPr>
            <a:r>
              <a:rPr lang="en-US"/>
              <a:t>Problem Set 5</a:t>
            </a:r>
          </a:p>
          <a:p>
            <a:pPr>
              <a:buFontTx/>
              <a:buNone/>
            </a:pPr>
            <a:r>
              <a:rPr lang="en-US"/>
              <a:t>1.  A one kilogram rock is dropped from a cliff.  After 20 meters, the kinetic energy of the rock is approximately what?</a:t>
            </a:r>
          </a:p>
          <a:p>
            <a:pPr>
              <a:buFontTx/>
              <a:buNone/>
            </a:pPr>
            <a:endParaRPr lang="en-US"/>
          </a:p>
          <a:p>
            <a:pPr>
              <a:buFontTx/>
              <a:buNone/>
            </a:pPr>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body" idx="1"/>
          </p:nvPr>
        </p:nvSpPr>
        <p:spPr>
          <a:xfrm>
            <a:off x="457200" y="304800"/>
            <a:ext cx="8229600" cy="4525963"/>
          </a:xfrm>
        </p:spPr>
        <p:txBody>
          <a:bodyPr/>
          <a:lstStyle/>
          <a:p>
            <a:pPr>
              <a:buFontTx/>
              <a:buNone/>
            </a:pPr>
            <a:r>
              <a:rPr lang="en-US"/>
              <a:t>Problem Set 5</a:t>
            </a:r>
          </a:p>
          <a:p>
            <a:pPr>
              <a:buFontTx/>
              <a:buNone/>
            </a:pPr>
            <a:r>
              <a:rPr lang="en-US"/>
              <a:t>2.  A 100 kg cart accelerates from 5 m/s to 10 m/s.  How does the carts final kinetic energy compare to it initial kinetic energy? </a:t>
            </a:r>
          </a:p>
          <a:p>
            <a:pPr>
              <a:buFontTx/>
              <a:buNone/>
            </a:pPr>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a:xfrm>
            <a:off x="457200" y="304800"/>
            <a:ext cx="8229600" cy="4525963"/>
          </a:xfrm>
        </p:spPr>
        <p:txBody>
          <a:bodyPr/>
          <a:lstStyle/>
          <a:p>
            <a:pPr>
              <a:buFontTx/>
              <a:buNone/>
            </a:pPr>
            <a:r>
              <a:rPr lang="en-US"/>
              <a:t>Problem Set 5</a:t>
            </a:r>
          </a:p>
          <a:p>
            <a:pPr>
              <a:buFontTx/>
              <a:buNone/>
            </a:pPr>
            <a:r>
              <a:rPr lang="en-US"/>
              <a:t>2.  A 100 kg cart accelerates from 5 m/s to 10 m/s.  How does the carts final kinetic energy compare to it initial kinetic energy? </a:t>
            </a:r>
          </a:p>
          <a:p>
            <a:pPr>
              <a:buFontTx/>
              <a:buNone/>
            </a:pPr>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idx="1"/>
          </p:nvPr>
        </p:nvSpPr>
        <p:spPr>
          <a:xfrm>
            <a:off x="609600" y="304800"/>
            <a:ext cx="8077200" cy="3200400"/>
          </a:xfrm>
        </p:spPr>
        <p:txBody>
          <a:bodyPr/>
          <a:lstStyle/>
          <a:p>
            <a:pPr>
              <a:lnSpc>
                <a:spcPct val="80000"/>
              </a:lnSpc>
              <a:buFontTx/>
              <a:buNone/>
            </a:pPr>
            <a:r>
              <a:rPr lang="en-US" sz="2000"/>
              <a:t>Problem Set 5</a:t>
            </a:r>
          </a:p>
          <a:p>
            <a:pPr>
              <a:lnSpc>
                <a:spcPct val="80000"/>
              </a:lnSpc>
              <a:buFontTx/>
              <a:buNone/>
            </a:pPr>
            <a:r>
              <a:rPr lang="en-US" sz="2000"/>
              <a:t>3.  At which point below does the skier have the most potential energy?</a:t>
            </a:r>
          </a:p>
          <a:p>
            <a:pPr>
              <a:lnSpc>
                <a:spcPct val="80000"/>
              </a:lnSpc>
              <a:buFontTx/>
              <a:buNone/>
            </a:pPr>
            <a:endParaRPr lang="en-US" sz="2000"/>
          </a:p>
          <a:p>
            <a:pPr>
              <a:lnSpc>
                <a:spcPct val="80000"/>
              </a:lnSpc>
              <a:buFontTx/>
              <a:buNone/>
            </a:pPr>
            <a:r>
              <a:rPr lang="en-US" sz="2000"/>
              <a:t>4.  At which point below does the skier have the most kinetic energy?</a:t>
            </a:r>
          </a:p>
          <a:p>
            <a:pPr>
              <a:lnSpc>
                <a:spcPct val="80000"/>
              </a:lnSpc>
              <a:buFontTx/>
              <a:buNone/>
            </a:pPr>
            <a:endParaRPr lang="en-US" sz="2000"/>
          </a:p>
          <a:p>
            <a:pPr>
              <a:lnSpc>
                <a:spcPct val="80000"/>
              </a:lnSpc>
              <a:buFontTx/>
              <a:buNone/>
            </a:pPr>
            <a:r>
              <a:rPr lang="en-US" sz="2000"/>
              <a:t>5.  At which point would the skier have the most energy (ideally)?</a:t>
            </a:r>
          </a:p>
          <a:p>
            <a:pPr>
              <a:lnSpc>
                <a:spcPct val="80000"/>
              </a:lnSpc>
              <a:buFontTx/>
              <a:buNone/>
            </a:pPr>
            <a:endParaRPr lang="en-US" sz="2000"/>
          </a:p>
          <a:p>
            <a:pPr>
              <a:lnSpc>
                <a:spcPct val="80000"/>
              </a:lnSpc>
              <a:buFontTx/>
              <a:buNone/>
            </a:pPr>
            <a:r>
              <a:rPr lang="en-US" sz="2000"/>
              <a:t>6.  Assuming that a 50kg skier started at rest.  What was the velocity of the skier at point B?</a:t>
            </a:r>
          </a:p>
          <a:p>
            <a:pPr>
              <a:lnSpc>
                <a:spcPct val="80000"/>
              </a:lnSpc>
              <a:buFontTx/>
              <a:buNone/>
            </a:pPr>
            <a:endParaRPr lang="en-US" sz="2000"/>
          </a:p>
        </p:txBody>
      </p:sp>
      <p:sp>
        <p:nvSpPr>
          <p:cNvPr id="120835" name="Freeform 3"/>
          <p:cNvSpPr>
            <a:spLocks/>
          </p:cNvSpPr>
          <p:nvPr/>
        </p:nvSpPr>
        <p:spPr bwMode="auto">
          <a:xfrm>
            <a:off x="2362200" y="4800600"/>
            <a:ext cx="4419600" cy="1828800"/>
          </a:xfrm>
          <a:custGeom>
            <a:avLst/>
            <a:gdLst/>
            <a:ahLst/>
            <a:cxnLst>
              <a:cxn ang="0">
                <a:pos x="2784" y="0"/>
              </a:cxn>
              <a:cxn ang="0">
                <a:pos x="2160" y="288"/>
              </a:cxn>
              <a:cxn ang="0">
                <a:pos x="1728" y="720"/>
              </a:cxn>
              <a:cxn ang="0">
                <a:pos x="1536" y="960"/>
              </a:cxn>
              <a:cxn ang="0">
                <a:pos x="1152" y="912"/>
              </a:cxn>
              <a:cxn ang="0">
                <a:pos x="912" y="624"/>
              </a:cxn>
              <a:cxn ang="0">
                <a:pos x="528" y="624"/>
              </a:cxn>
              <a:cxn ang="0">
                <a:pos x="288" y="960"/>
              </a:cxn>
              <a:cxn ang="0">
                <a:pos x="0" y="1152"/>
              </a:cxn>
            </a:cxnLst>
            <a:rect l="0" t="0" r="r" b="b"/>
            <a:pathLst>
              <a:path w="2784" h="1152">
                <a:moveTo>
                  <a:pt x="2784" y="0"/>
                </a:moveTo>
                <a:cubicBezTo>
                  <a:pt x="2560" y="84"/>
                  <a:pt x="2336" y="168"/>
                  <a:pt x="2160" y="288"/>
                </a:cubicBezTo>
                <a:cubicBezTo>
                  <a:pt x="1984" y="408"/>
                  <a:pt x="1832" y="608"/>
                  <a:pt x="1728" y="720"/>
                </a:cubicBezTo>
                <a:cubicBezTo>
                  <a:pt x="1624" y="832"/>
                  <a:pt x="1632" y="928"/>
                  <a:pt x="1536" y="960"/>
                </a:cubicBezTo>
                <a:cubicBezTo>
                  <a:pt x="1440" y="992"/>
                  <a:pt x="1256" y="968"/>
                  <a:pt x="1152" y="912"/>
                </a:cubicBezTo>
                <a:cubicBezTo>
                  <a:pt x="1048" y="856"/>
                  <a:pt x="1016" y="672"/>
                  <a:pt x="912" y="624"/>
                </a:cubicBezTo>
                <a:cubicBezTo>
                  <a:pt x="808" y="576"/>
                  <a:pt x="632" y="568"/>
                  <a:pt x="528" y="624"/>
                </a:cubicBezTo>
                <a:cubicBezTo>
                  <a:pt x="424" y="680"/>
                  <a:pt x="376" y="872"/>
                  <a:pt x="288" y="960"/>
                </a:cubicBezTo>
                <a:cubicBezTo>
                  <a:pt x="200" y="1048"/>
                  <a:pt x="100" y="1100"/>
                  <a:pt x="0" y="1152"/>
                </a:cubicBezTo>
              </a:path>
            </a:pathLst>
          </a:custGeom>
          <a:noFill/>
          <a:ln w="34925" cap="flat" cmpd="sng">
            <a:solidFill>
              <a:schemeClr val="bg2"/>
            </a:solidFill>
            <a:prstDash val="solid"/>
            <a:round/>
            <a:headEnd type="none" w="med" len="med"/>
            <a:tailEnd type="triangle" w="med" len="med"/>
          </a:ln>
          <a:effectLst/>
        </p:spPr>
        <p:txBody>
          <a:bodyPr/>
          <a:lstStyle/>
          <a:p>
            <a:endParaRPr lang="en-US"/>
          </a:p>
        </p:txBody>
      </p:sp>
      <p:sp>
        <p:nvSpPr>
          <p:cNvPr id="120836" name="Oval 4"/>
          <p:cNvSpPr>
            <a:spLocks noChangeArrowheads="1"/>
          </p:cNvSpPr>
          <p:nvPr/>
        </p:nvSpPr>
        <p:spPr bwMode="auto">
          <a:xfrm>
            <a:off x="6624638" y="4799013"/>
            <a:ext cx="73025" cy="73025"/>
          </a:xfrm>
          <a:prstGeom prst="ellipse">
            <a:avLst/>
          </a:prstGeom>
          <a:solidFill>
            <a:srgbClr val="800000"/>
          </a:solidFill>
          <a:ln w="34925">
            <a:solidFill>
              <a:srgbClr val="800000"/>
            </a:solidFill>
            <a:round/>
            <a:headEnd/>
            <a:tailEnd/>
          </a:ln>
          <a:effectLst/>
        </p:spPr>
        <p:txBody>
          <a:bodyPr wrap="none" anchor="ctr"/>
          <a:lstStyle/>
          <a:p>
            <a:endParaRPr lang="en-US"/>
          </a:p>
        </p:txBody>
      </p:sp>
      <p:sp>
        <p:nvSpPr>
          <p:cNvPr id="120837" name="Oval 5"/>
          <p:cNvSpPr>
            <a:spLocks noChangeArrowheads="1"/>
          </p:cNvSpPr>
          <p:nvPr/>
        </p:nvSpPr>
        <p:spPr bwMode="auto">
          <a:xfrm>
            <a:off x="4419600" y="6324600"/>
            <a:ext cx="73025" cy="73025"/>
          </a:xfrm>
          <a:prstGeom prst="ellipse">
            <a:avLst/>
          </a:prstGeom>
          <a:solidFill>
            <a:srgbClr val="800000"/>
          </a:solidFill>
          <a:ln w="34925">
            <a:solidFill>
              <a:srgbClr val="800000"/>
            </a:solidFill>
            <a:round/>
            <a:headEnd/>
            <a:tailEnd/>
          </a:ln>
          <a:effectLst/>
        </p:spPr>
        <p:txBody>
          <a:bodyPr wrap="none" anchor="ctr"/>
          <a:lstStyle/>
          <a:p>
            <a:endParaRPr lang="en-US"/>
          </a:p>
        </p:txBody>
      </p:sp>
      <p:sp>
        <p:nvSpPr>
          <p:cNvPr id="120838" name="Oval 6"/>
          <p:cNvSpPr>
            <a:spLocks noChangeArrowheads="1"/>
          </p:cNvSpPr>
          <p:nvPr/>
        </p:nvSpPr>
        <p:spPr bwMode="auto">
          <a:xfrm>
            <a:off x="3505200" y="5715000"/>
            <a:ext cx="73025" cy="73025"/>
          </a:xfrm>
          <a:prstGeom prst="ellipse">
            <a:avLst/>
          </a:prstGeom>
          <a:solidFill>
            <a:srgbClr val="800000"/>
          </a:solidFill>
          <a:ln w="34925">
            <a:solidFill>
              <a:srgbClr val="800000"/>
            </a:solidFill>
            <a:round/>
            <a:headEnd/>
            <a:tailEnd/>
          </a:ln>
          <a:effectLst/>
        </p:spPr>
        <p:txBody>
          <a:bodyPr wrap="none" anchor="ctr"/>
          <a:lstStyle/>
          <a:p>
            <a:endParaRPr lang="en-US"/>
          </a:p>
        </p:txBody>
      </p:sp>
      <p:sp>
        <p:nvSpPr>
          <p:cNvPr id="120839" name="Oval 7"/>
          <p:cNvSpPr>
            <a:spLocks noChangeArrowheads="1"/>
          </p:cNvSpPr>
          <p:nvPr/>
        </p:nvSpPr>
        <p:spPr bwMode="auto">
          <a:xfrm>
            <a:off x="2514600" y="6477000"/>
            <a:ext cx="73025" cy="73025"/>
          </a:xfrm>
          <a:prstGeom prst="ellipse">
            <a:avLst/>
          </a:prstGeom>
          <a:solidFill>
            <a:srgbClr val="800000"/>
          </a:solidFill>
          <a:ln w="34925">
            <a:solidFill>
              <a:srgbClr val="800000"/>
            </a:solidFill>
            <a:round/>
            <a:headEnd/>
            <a:tailEnd/>
          </a:ln>
          <a:effectLst/>
        </p:spPr>
        <p:txBody>
          <a:bodyPr wrap="none" anchor="ctr"/>
          <a:lstStyle/>
          <a:p>
            <a:endParaRPr lang="en-US"/>
          </a:p>
        </p:txBody>
      </p:sp>
      <p:sp>
        <p:nvSpPr>
          <p:cNvPr id="120840" name="Text Box 8"/>
          <p:cNvSpPr txBox="1">
            <a:spLocks noChangeArrowheads="1"/>
          </p:cNvSpPr>
          <p:nvPr/>
        </p:nvSpPr>
        <p:spPr bwMode="auto">
          <a:xfrm>
            <a:off x="6781800" y="4648200"/>
            <a:ext cx="533400" cy="396875"/>
          </a:xfrm>
          <a:prstGeom prst="rect">
            <a:avLst/>
          </a:prstGeom>
          <a:noFill/>
          <a:ln w="34925">
            <a:noFill/>
            <a:miter lim="800000"/>
            <a:headEnd/>
            <a:tailEnd/>
          </a:ln>
          <a:effectLst/>
        </p:spPr>
        <p:txBody>
          <a:bodyPr>
            <a:spAutoFit/>
          </a:bodyPr>
          <a:lstStyle/>
          <a:p>
            <a:pPr>
              <a:spcBef>
                <a:spcPct val="50000"/>
              </a:spcBef>
            </a:pPr>
            <a:r>
              <a:rPr lang="en-US" sz="2000"/>
              <a:t>D</a:t>
            </a:r>
          </a:p>
        </p:txBody>
      </p:sp>
      <p:sp>
        <p:nvSpPr>
          <p:cNvPr id="120841" name="Text Box 9"/>
          <p:cNvSpPr txBox="1">
            <a:spLocks noChangeArrowheads="1"/>
          </p:cNvSpPr>
          <p:nvPr/>
        </p:nvSpPr>
        <p:spPr bwMode="auto">
          <a:xfrm>
            <a:off x="3352800" y="5334000"/>
            <a:ext cx="533400" cy="396875"/>
          </a:xfrm>
          <a:prstGeom prst="rect">
            <a:avLst/>
          </a:prstGeom>
          <a:noFill/>
          <a:ln w="34925">
            <a:noFill/>
            <a:miter lim="800000"/>
            <a:headEnd/>
            <a:tailEnd/>
          </a:ln>
          <a:effectLst/>
        </p:spPr>
        <p:txBody>
          <a:bodyPr>
            <a:spAutoFit/>
          </a:bodyPr>
          <a:lstStyle/>
          <a:p>
            <a:pPr>
              <a:spcBef>
                <a:spcPct val="50000"/>
              </a:spcBef>
            </a:pPr>
            <a:r>
              <a:rPr lang="en-US" sz="2000"/>
              <a:t>B</a:t>
            </a:r>
          </a:p>
        </p:txBody>
      </p:sp>
      <p:sp>
        <p:nvSpPr>
          <p:cNvPr id="120842" name="Text Box 10"/>
          <p:cNvSpPr txBox="1">
            <a:spLocks noChangeArrowheads="1"/>
          </p:cNvSpPr>
          <p:nvPr/>
        </p:nvSpPr>
        <p:spPr bwMode="auto">
          <a:xfrm>
            <a:off x="4267200" y="5867400"/>
            <a:ext cx="533400" cy="396875"/>
          </a:xfrm>
          <a:prstGeom prst="rect">
            <a:avLst/>
          </a:prstGeom>
          <a:noFill/>
          <a:ln w="34925">
            <a:noFill/>
            <a:miter lim="800000"/>
            <a:headEnd/>
            <a:tailEnd/>
          </a:ln>
          <a:effectLst/>
        </p:spPr>
        <p:txBody>
          <a:bodyPr>
            <a:spAutoFit/>
          </a:bodyPr>
          <a:lstStyle/>
          <a:p>
            <a:pPr>
              <a:spcBef>
                <a:spcPct val="50000"/>
              </a:spcBef>
            </a:pPr>
            <a:r>
              <a:rPr lang="en-US" sz="2000"/>
              <a:t>C</a:t>
            </a:r>
          </a:p>
        </p:txBody>
      </p:sp>
      <p:sp>
        <p:nvSpPr>
          <p:cNvPr id="120843" name="Text Box 11"/>
          <p:cNvSpPr txBox="1">
            <a:spLocks noChangeArrowheads="1"/>
          </p:cNvSpPr>
          <p:nvPr/>
        </p:nvSpPr>
        <p:spPr bwMode="auto">
          <a:xfrm>
            <a:off x="2286000" y="6019800"/>
            <a:ext cx="533400" cy="396875"/>
          </a:xfrm>
          <a:prstGeom prst="rect">
            <a:avLst/>
          </a:prstGeom>
          <a:noFill/>
          <a:ln w="34925">
            <a:noFill/>
            <a:miter lim="800000"/>
            <a:headEnd/>
            <a:tailEnd/>
          </a:ln>
          <a:effectLst/>
        </p:spPr>
        <p:txBody>
          <a:bodyPr>
            <a:spAutoFit/>
          </a:bodyPr>
          <a:lstStyle/>
          <a:p>
            <a:pPr>
              <a:spcBef>
                <a:spcPct val="50000"/>
              </a:spcBef>
            </a:pPr>
            <a:r>
              <a:rPr lang="en-US" sz="2000"/>
              <a:t>A</a:t>
            </a:r>
          </a:p>
        </p:txBody>
      </p:sp>
      <p:sp>
        <p:nvSpPr>
          <p:cNvPr id="120844" name="Line 12"/>
          <p:cNvSpPr>
            <a:spLocks noChangeShapeType="1"/>
          </p:cNvSpPr>
          <p:nvPr/>
        </p:nvSpPr>
        <p:spPr bwMode="auto">
          <a:xfrm flipV="1">
            <a:off x="3505200" y="5791200"/>
            <a:ext cx="0" cy="838200"/>
          </a:xfrm>
          <a:prstGeom prst="line">
            <a:avLst/>
          </a:prstGeom>
          <a:noFill/>
          <a:ln w="34925">
            <a:solidFill>
              <a:srgbClr val="800000"/>
            </a:solidFill>
            <a:round/>
            <a:headEnd type="triangle" w="med" len="med"/>
            <a:tailEnd type="triangle" w="med" len="med"/>
          </a:ln>
          <a:effectLst/>
        </p:spPr>
        <p:txBody>
          <a:bodyPr/>
          <a:lstStyle/>
          <a:p>
            <a:endParaRPr lang="en-US"/>
          </a:p>
        </p:txBody>
      </p:sp>
      <p:sp>
        <p:nvSpPr>
          <p:cNvPr id="120845" name="Line 13"/>
          <p:cNvSpPr>
            <a:spLocks noChangeShapeType="1"/>
          </p:cNvSpPr>
          <p:nvPr/>
        </p:nvSpPr>
        <p:spPr bwMode="auto">
          <a:xfrm flipV="1">
            <a:off x="6629400" y="4876800"/>
            <a:ext cx="0" cy="1600200"/>
          </a:xfrm>
          <a:prstGeom prst="line">
            <a:avLst/>
          </a:prstGeom>
          <a:noFill/>
          <a:ln w="34925">
            <a:solidFill>
              <a:srgbClr val="800000"/>
            </a:solidFill>
            <a:round/>
            <a:headEnd type="triangle" w="med" len="med"/>
            <a:tailEnd type="triangle" w="med" len="med"/>
          </a:ln>
          <a:effectLst/>
        </p:spPr>
        <p:txBody>
          <a:bodyPr/>
          <a:lstStyle/>
          <a:p>
            <a:endParaRPr lang="en-US"/>
          </a:p>
        </p:txBody>
      </p:sp>
      <p:sp>
        <p:nvSpPr>
          <p:cNvPr id="120846" name="Text Box 14"/>
          <p:cNvSpPr txBox="1">
            <a:spLocks noChangeArrowheads="1"/>
          </p:cNvSpPr>
          <p:nvPr/>
        </p:nvSpPr>
        <p:spPr bwMode="auto">
          <a:xfrm>
            <a:off x="2971800" y="6172200"/>
            <a:ext cx="762000" cy="336550"/>
          </a:xfrm>
          <a:prstGeom prst="rect">
            <a:avLst/>
          </a:prstGeom>
          <a:noFill/>
          <a:ln w="34925">
            <a:noFill/>
            <a:miter lim="800000"/>
            <a:headEnd/>
            <a:tailEnd/>
          </a:ln>
          <a:effectLst/>
        </p:spPr>
        <p:txBody>
          <a:bodyPr>
            <a:spAutoFit/>
          </a:bodyPr>
          <a:lstStyle/>
          <a:p>
            <a:pPr>
              <a:spcBef>
                <a:spcPct val="50000"/>
              </a:spcBef>
            </a:pPr>
            <a:r>
              <a:rPr lang="en-US" sz="1600"/>
              <a:t>20m</a:t>
            </a:r>
          </a:p>
        </p:txBody>
      </p:sp>
      <p:sp>
        <p:nvSpPr>
          <p:cNvPr id="120847" name="Text Box 15"/>
          <p:cNvSpPr txBox="1">
            <a:spLocks noChangeArrowheads="1"/>
          </p:cNvSpPr>
          <p:nvPr/>
        </p:nvSpPr>
        <p:spPr bwMode="auto">
          <a:xfrm>
            <a:off x="6629400" y="5562600"/>
            <a:ext cx="762000" cy="336550"/>
          </a:xfrm>
          <a:prstGeom prst="rect">
            <a:avLst/>
          </a:prstGeom>
          <a:noFill/>
          <a:ln w="34925">
            <a:noFill/>
            <a:miter lim="800000"/>
            <a:headEnd/>
            <a:tailEnd/>
          </a:ln>
          <a:effectLst/>
        </p:spPr>
        <p:txBody>
          <a:bodyPr>
            <a:spAutoFit/>
          </a:bodyPr>
          <a:lstStyle/>
          <a:p>
            <a:pPr>
              <a:spcBef>
                <a:spcPct val="50000"/>
              </a:spcBef>
            </a:pPr>
            <a:r>
              <a:rPr lang="en-US" sz="1600"/>
              <a:t>45m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57200" y="533400"/>
            <a:ext cx="8229600" cy="6324600"/>
          </a:xfrm>
        </p:spPr>
        <p:txBody>
          <a:bodyPr/>
          <a:lstStyle/>
          <a:p>
            <a:pPr>
              <a:buFontTx/>
              <a:buNone/>
            </a:pPr>
            <a:r>
              <a:rPr lang="en-US"/>
              <a:t>Ex D. A weightlifter pulls with 500N of force lifting an object 2.5m in 1.5s.  How much power did he apply?</a:t>
            </a:r>
          </a:p>
          <a:p>
            <a:pPr>
              <a:buFontTx/>
              <a:buNone/>
            </a:pPr>
            <a:endParaRPr lang="en-US"/>
          </a:p>
          <a:p>
            <a:pPr>
              <a:buFontTx/>
              <a:buNone/>
            </a:pPr>
            <a:r>
              <a:rPr lang="en-US"/>
              <a:t>F= 500 N</a:t>
            </a:r>
          </a:p>
          <a:p>
            <a:pPr>
              <a:buFontTx/>
              <a:buNone/>
            </a:pPr>
            <a:r>
              <a:rPr lang="en-US"/>
              <a:t>d = 2.5 m</a:t>
            </a:r>
          </a:p>
          <a:p>
            <a:pPr>
              <a:buFontTx/>
              <a:buNone/>
            </a:pPr>
            <a:r>
              <a:rPr lang="en-US"/>
              <a:t>t= 1.5 s</a:t>
            </a:r>
          </a:p>
          <a:p>
            <a:pPr>
              <a:buFontTx/>
              <a:buNone/>
            </a:pPr>
            <a:endParaRPr lang="en-US"/>
          </a:p>
          <a:p>
            <a:pPr>
              <a:buFontTx/>
              <a:buNone/>
            </a:pPr>
            <a:endParaRPr lang="en-US"/>
          </a:p>
          <a:p>
            <a:pPr>
              <a:buFontTx/>
              <a:buNone/>
            </a:pPr>
            <a:endParaRPr lang="en-US"/>
          </a:p>
          <a:p>
            <a:pPr>
              <a:buFontTx/>
              <a:buNone/>
            </a:pPr>
            <a:r>
              <a:rPr lang="en-US"/>
              <a:t>P= (Fd)/t = ((500)(2.5))/1.5 = 833 watts</a:t>
            </a:r>
          </a:p>
          <a:p>
            <a:pPr>
              <a:buFontTx/>
              <a:buNone/>
            </a:pPr>
            <a:endParaRPr lang="en-US"/>
          </a:p>
        </p:txBody>
      </p:sp>
      <p:sp>
        <p:nvSpPr>
          <p:cNvPr id="13315" name="Text Box 3"/>
          <p:cNvSpPr txBox="1">
            <a:spLocks noChangeArrowheads="1"/>
          </p:cNvSpPr>
          <p:nvPr/>
        </p:nvSpPr>
        <p:spPr bwMode="auto">
          <a:xfrm rot="16200000">
            <a:off x="8163719" y="4042569"/>
            <a:ext cx="1292225" cy="366713"/>
          </a:xfrm>
          <a:prstGeom prst="rect">
            <a:avLst/>
          </a:prstGeom>
          <a:noFill/>
          <a:ln w="9525">
            <a:noFill/>
            <a:miter lim="800000"/>
            <a:headEnd/>
            <a:tailEnd/>
          </a:ln>
          <a:effectLst/>
        </p:spPr>
        <p:txBody>
          <a:bodyPr>
            <a:spAutoFit/>
          </a:bodyPr>
          <a:lstStyle/>
          <a:p>
            <a:pPr>
              <a:spcBef>
                <a:spcPct val="50000"/>
              </a:spcBef>
            </a:pPr>
            <a:r>
              <a:rPr lang="en-US" sz="1800"/>
              <a:t>d = 2.5 m</a:t>
            </a:r>
          </a:p>
        </p:txBody>
      </p:sp>
      <p:sp>
        <p:nvSpPr>
          <p:cNvPr id="13316" name="Line 4"/>
          <p:cNvSpPr>
            <a:spLocks noChangeShapeType="1"/>
          </p:cNvSpPr>
          <p:nvPr/>
        </p:nvSpPr>
        <p:spPr bwMode="auto">
          <a:xfrm flipH="1" flipV="1">
            <a:off x="8991600" y="2819400"/>
            <a:ext cx="14288" cy="2362200"/>
          </a:xfrm>
          <a:prstGeom prst="line">
            <a:avLst/>
          </a:prstGeom>
          <a:noFill/>
          <a:ln w="9525">
            <a:solidFill>
              <a:schemeClr val="tx1"/>
            </a:solidFill>
            <a:round/>
            <a:headEnd/>
            <a:tailEnd type="triangle" w="med" len="med"/>
          </a:ln>
          <a:effectLst/>
        </p:spPr>
        <p:txBody>
          <a:bodyPr/>
          <a:lstStyle/>
          <a:p>
            <a:endParaRPr lang="en-US"/>
          </a:p>
        </p:txBody>
      </p:sp>
      <p:sp>
        <p:nvSpPr>
          <p:cNvPr id="13317" name="Text Box 5"/>
          <p:cNvSpPr txBox="1">
            <a:spLocks noChangeArrowheads="1"/>
          </p:cNvSpPr>
          <p:nvPr/>
        </p:nvSpPr>
        <p:spPr bwMode="auto">
          <a:xfrm>
            <a:off x="6705600" y="5486400"/>
            <a:ext cx="2438400" cy="366713"/>
          </a:xfrm>
          <a:prstGeom prst="rect">
            <a:avLst/>
          </a:prstGeom>
          <a:noFill/>
          <a:ln w="9525">
            <a:noFill/>
            <a:miter lim="800000"/>
            <a:headEnd/>
            <a:tailEnd/>
          </a:ln>
          <a:effectLst/>
        </p:spPr>
        <p:txBody>
          <a:bodyPr>
            <a:spAutoFit/>
          </a:bodyPr>
          <a:lstStyle/>
          <a:p>
            <a:pPr>
              <a:spcBef>
                <a:spcPct val="50000"/>
              </a:spcBef>
            </a:pPr>
            <a:r>
              <a:rPr lang="en-US" sz="1800"/>
              <a:t>500 N of force applied</a:t>
            </a:r>
          </a:p>
        </p:txBody>
      </p:sp>
      <p:pic>
        <p:nvPicPr>
          <p:cNvPr id="13318" name="Picture 6" descr="MM900283995[1]"/>
          <p:cNvPicPr>
            <a:picLocks noChangeAspect="1" noChangeArrowheads="1" noCrop="1"/>
          </p:cNvPicPr>
          <p:nvPr/>
        </p:nvPicPr>
        <p:blipFill>
          <a:blip r:embed="rId2" cstate="print"/>
          <a:srcRect/>
          <a:stretch>
            <a:fillRect/>
          </a:stretch>
        </p:blipFill>
        <p:spPr bwMode="auto">
          <a:xfrm>
            <a:off x="5943600" y="2590800"/>
            <a:ext cx="2543175" cy="2700338"/>
          </a:xfrm>
          <a:prstGeom prst="rect">
            <a:avLst/>
          </a:prstGeom>
          <a:noFill/>
        </p:spPr>
      </p:pic>
      <p:pic>
        <p:nvPicPr>
          <p:cNvPr id="13319" name="Picture 7"/>
          <p:cNvPicPr>
            <a:picLocks noChangeAspect="1" noChangeArrowheads="1"/>
          </p:cNvPicPr>
          <p:nvPr/>
        </p:nvPicPr>
        <p:blipFill>
          <a:blip r:embed="rId3" cstate="print"/>
          <a:srcRect/>
          <a:stretch>
            <a:fillRect/>
          </a:stretch>
        </p:blipFill>
        <p:spPr bwMode="auto">
          <a:xfrm>
            <a:off x="4114800" y="2209800"/>
            <a:ext cx="3905250" cy="8477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4">
                                            <p:txEl>
                                              <p:pRg st="2" end="2"/>
                                            </p:txEl>
                                          </p:spTgt>
                                        </p:tgtEl>
                                        <p:attrNameLst>
                                          <p:attrName>style.visibility</p:attrName>
                                        </p:attrNameLst>
                                      </p:cBhvr>
                                      <p:to>
                                        <p:strVal val="visible"/>
                                      </p:to>
                                    </p:set>
                                    <p:animEffect transition="in" filter="blinds(horizontal)">
                                      <p:cBhvr>
                                        <p:cTn id="7" dur="500"/>
                                        <p:tgtEl>
                                          <p:spTgt spid="13314">
                                            <p:txEl>
                                              <p:pRg st="2" end="2"/>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314">
                                            <p:txEl>
                                              <p:pRg st="3" end="3"/>
                                            </p:txEl>
                                          </p:spTgt>
                                        </p:tgtEl>
                                        <p:attrNameLst>
                                          <p:attrName>style.visibility</p:attrName>
                                        </p:attrNameLst>
                                      </p:cBhvr>
                                      <p:to>
                                        <p:strVal val="visible"/>
                                      </p:to>
                                    </p:set>
                                    <p:animEffect transition="in" filter="blinds(horizontal)">
                                      <p:cBhvr>
                                        <p:cTn id="10" dur="500"/>
                                        <p:tgtEl>
                                          <p:spTgt spid="13314">
                                            <p:txEl>
                                              <p:pRg st="3" end="3"/>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314">
                                            <p:txEl>
                                              <p:pRg st="4" end="4"/>
                                            </p:txEl>
                                          </p:spTgt>
                                        </p:tgtEl>
                                        <p:attrNameLst>
                                          <p:attrName>style.visibility</p:attrName>
                                        </p:attrNameLst>
                                      </p:cBhvr>
                                      <p:to>
                                        <p:strVal val="visible"/>
                                      </p:to>
                                    </p:set>
                                    <p:animEffect transition="in" filter="blinds(horizontal)">
                                      <p:cBhvr>
                                        <p:cTn id="13" dur="500"/>
                                        <p:tgtEl>
                                          <p:spTgt spid="1331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314">
                                            <p:txEl>
                                              <p:pRg st="8" end="8"/>
                                            </p:txEl>
                                          </p:spTgt>
                                        </p:tgtEl>
                                        <p:attrNameLst>
                                          <p:attrName>style.visibility</p:attrName>
                                        </p:attrNameLst>
                                      </p:cBhvr>
                                      <p:to>
                                        <p:strVal val="visible"/>
                                      </p:to>
                                    </p:set>
                                    <p:animEffect transition="in" filter="blinds(horizontal)">
                                      <p:cBhvr>
                                        <p:cTn id="18" dur="500"/>
                                        <p:tgtEl>
                                          <p:spTgt spid="133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457200"/>
            <a:ext cx="8229600" cy="5668963"/>
          </a:xfrm>
        </p:spPr>
        <p:txBody>
          <a:bodyPr/>
          <a:lstStyle/>
          <a:p>
            <a:pPr>
              <a:buFontTx/>
              <a:buNone/>
            </a:pPr>
            <a:r>
              <a:rPr lang="en-US"/>
              <a:t>Ex. E: A girl weighing 500 Newtons takes 50 seconds to climb a flight of stairs 18 meters high.  What is her power output vertically?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457200" y="457200"/>
            <a:ext cx="8229600" cy="5668963"/>
          </a:xfrm>
        </p:spPr>
        <p:txBody>
          <a:bodyPr/>
          <a:lstStyle/>
          <a:p>
            <a:pPr>
              <a:buFontTx/>
              <a:buNone/>
            </a:pPr>
            <a:r>
              <a:rPr lang="en-US"/>
              <a:t>Ex. E: A girl weighing 500 Newtons takes 50 seconds to climb a flight of stairs 18 meters high.  What is her power output vertically?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457200" y="381000"/>
            <a:ext cx="8229600" cy="5745163"/>
          </a:xfrm>
        </p:spPr>
        <p:txBody>
          <a:bodyPr/>
          <a:lstStyle/>
          <a:p>
            <a:pPr marL="609600" indent="-609600">
              <a:buFontTx/>
              <a:buNone/>
            </a:pPr>
            <a:r>
              <a:rPr lang="en-US" sz="2800"/>
              <a:t>Problem Set #1</a:t>
            </a:r>
          </a:p>
          <a:p>
            <a:pPr marL="609600" indent="-609600">
              <a:buFontTx/>
              <a:buNone/>
            </a:pPr>
            <a:endParaRPr lang="en-US" sz="2800"/>
          </a:p>
          <a:p>
            <a:pPr marL="609600" indent="-609600">
              <a:buFontTx/>
              <a:buAutoNum type="arabicPeriod"/>
            </a:pPr>
            <a:r>
              <a:rPr lang="en-US" sz="2800"/>
              <a:t>A 20 N force is used to push a 2.00 kg cart a distance of 5 meters.  What is the work done on the cart?</a:t>
            </a:r>
          </a:p>
          <a:p>
            <a:pPr marL="609600" indent="-609600">
              <a:buFontTx/>
              <a:buAutoNum type="arabicPeriod"/>
            </a:pPr>
            <a:endParaRPr lang="en-US" sz="2800"/>
          </a:p>
          <a:p>
            <a:pPr marL="609600" indent="-609600">
              <a:buFontTx/>
              <a:buAutoNum type="arabicPeriod"/>
            </a:pPr>
            <a:r>
              <a:rPr lang="en-US" sz="2800"/>
              <a:t>How much power is needed to do push the cart in the example above in 7 seconds?</a:t>
            </a:r>
          </a:p>
          <a:p>
            <a:pPr marL="609600" indent="-609600">
              <a:buFontTx/>
              <a:buAutoNum type="arabicPeriod"/>
            </a:pPr>
            <a:endParaRPr lang="en-US" sz="2800"/>
          </a:p>
          <a:p>
            <a:pPr marL="609600" indent="-609600">
              <a:buFontTx/>
              <a:buAutoNum type="arabicPeriod"/>
            </a:pPr>
            <a:r>
              <a:rPr lang="en-US" sz="2800"/>
              <a:t>A girl weighing 300 Newtons takes 45 seconds to climb a flight of stairs 24 meters high.  What is her power output vertically?</a:t>
            </a:r>
          </a:p>
          <a:p>
            <a:pPr marL="609600" indent="-609600">
              <a:buFontTx/>
              <a:buAutoNum type="arabicPeriod"/>
            </a:pPr>
            <a:endParaRPr lang="en-US" sz="2800"/>
          </a:p>
        </p:txBody>
      </p:sp>
      <p:sp>
        <p:nvSpPr>
          <p:cNvPr id="77828" name="Rectangle 4"/>
          <p:cNvSpPr>
            <a:spLocks noChangeArrowheads="1"/>
          </p:cNvSpPr>
          <p:nvPr/>
        </p:nvSpPr>
        <p:spPr bwMode="auto">
          <a:xfrm>
            <a:off x="6096000" y="381000"/>
            <a:ext cx="762000" cy="533400"/>
          </a:xfrm>
          <a:prstGeom prst="rect">
            <a:avLst/>
          </a:prstGeom>
          <a:solidFill>
            <a:schemeClr val="accent1"/>
          </a:solidFill>
          <a:ln w="12700">
            <a:solidFill>
              <a:schemeClr val="tx1"/>
            </a:solidFill>
            <a:miter lim="800000"/>
            <a:headEnd/>
            <a:tailEnd/>
          </a:ln>
          <a:effectLst/>
        </p:spPr>
        <p:txBody>
          <a:bodyPr wrap="none" anchor="ctr"/>
          <a:lstStyle/>
          <a:p>
            <a:pPr algn="ctr"/>
            <a:r>
              <a:rPr lang="en-US" sz="1600"/>
              <a:t>2.0kg</a:t>
            </a:r>
          </a:p>
        </p:txBody>
      </p:sp>
      <p:sp>
        <p:nvSpPr>
          <p:cNvPr id="77829" name="Oval 5"/>
          <p:cNvSpPr>
            <a:spLocks noChangeArrowheads="1"/>
          </p:cNvSpPr>
          <p:nvPr/>
        </p:nvSpPr>
        <p:spPr bwMode="auto">
          <a:xfrm>
            <a:off x="6172200" y="838200"/>
            <a:ext cx="228600" cy="152400"/>
          </a:xfrm>
          <a:prstGeom prst="ellipse">
            <a:avLst/>
          </a:prstGeom>
          <a:solidFill>
            <a:srgbClr val="800000"/>
          </a:solidFill>
          <a:ln w="34925">
            <a:solidFill>
              <a:srgbClr val="800000"/>
            </a:solidFill>
            <a:round/>
            <a:headEnd/>
            <a:tailEnd/>
          </a:ln>
          <a:effectLst/>
        </p:spPr>
        <p:txBody>
          <a:bodyPr wrap="none" anchor="ctr"/>
          <a:lstStyle/>
          <a:p>
            <a:endParaRPr lang="en-US"/>
          </a:p>
        </p:txBody>
      </p:sp>
      <p:sp>
        <p:nvSpPr>
          <p:cNvPr id="77830" name="Oval 6"/>
          <p:cNvSpPr>
            <a:spLocks noChangeArrowheads="1"/>
          </p:cNvSpPr>
          <p:nvPr/>
        </p:nvSpPr>
        <p:spPr bwMode="auto">
          <a:xfrm>
            <a:off x="6553200" y="838200"/>
            <a:ext cx="228600" cy="152400"/>
          </a:xfrm>
          <a:prstGeom prst="ellipse">
            <a:avLst/>
          </a:prstGeom>
          <a:solidFill>
            <a:srgbClr val="800000"/>
          </a:solidFill>
          <a:ln w="34925">
            <a:solidFill>
              <a:srgbClr val="800000"/>
            </a:solidFill>
            <a:round/>
            <a:headEnd/>
            <a:tailEnd/>
          </a:ln>
          <a:effectLst/>
        </p:spPr>
        <p:txBody>
          <a:bodyPr wrap="none" anchor="ctr"/>
          <a:lstStyle/>
          <a:p>
            <a:endParaRPr lang="en-US"/>
          </a:p>
        </p:txBody>
      </p:sp>
      <p:sp>
        <p:nvSpPr>
          <p:cNvPr id="77831" name="Line 7"/>
          <p:cNvSpPr>
            <a:spLocks noChangeShapeType="1"/>
          </p:cNvSpPr>
          <p:nvPr/>
        </p:nvSpPr>
        <p:spPr bwMode="auto">
          <a:xfrm>
            <a:off x="5029200" y="685800"/>
            <a:ext cx="990600" cy="0"/>
          </a:xfrm>
          <a:prstGeom prst="line">
            <a:avLst/>
          </a:prstGeom>
          <a:noFill/>
          <a:ln w="34925">
            <a:solidFill>
              <a:srgbClr val="800000"/>
            </a:solidFill>
            <a:round/>
            <a:headEnd/>
            <a:tailEnd type="triangle" w="med" len="med"/>
          </a:ln>
          <a:effectLst/>
        </p:spPr>
        <p:txBody>
          <a:bodyPr/>
          <a:lstStyle/>
          <a:p>
            <a:endParaRPr lang="en-US"/>
          </a:p>
        </p:txBody>
      </p:sp>
      <p:sp>
        <p:nvSpPr>
          <p:cNvPr id="77832" name="Text Box 8"/>
          <p:cNvSpPr txBox="1">
            <a:spLocks noChangeArrowheads="1"/>
          </p:cNvSpPr>
          <p:nvPr/>
        </p:nvSpPr>
        <p:spPr bwMode="auto">
          <a:xfrm>
            <a:off x="5105400" y="304800"/>
            <a:ext cx="685800" cy="336550"/>
          </a:xfrm>
          <a:prstGeom prst="rect">
            <a:avLst/>
          </a:prstGeom>
          <a:noFill/>
          <a:ln w="34925">
            <a:noFill/>
            <a:miter lim="800000"/>
            <a:headEnd/>
            <a:tailEnd/>
          </a:ln>
          <a:effectLst/>
        </p:spPr>
        <p:txBody>
          <a:bodyPr>
            <a:spAutoFit/>
          </a:bodyPr>
          <a:lstStyle/>
          <a:p>
            <a:pPr>
              <a:spcBef>
                <a:spcPct val="50000"/>
              </a:spcBef>
            </a:pPr>
            <a:r>
              <a:rPr lang="en-US" sz="1600"/>
              <a:t>20N</a:t>
            </a:r>
          </a:p>
        </p:txBody>
      </p:sp>
      <p:sp>
        <p:nvSpPr>
          <p:cNvPr id="77833" name="Line 9"/>
          <p:cNvSpPr>
            <a:spLocks noChangeShapeType="1"/>
          </p:cNvSpPr>
          <p:nvPr/>
        </p:nvSpPr>
        <p:spPr bwMode="auto">
          <a:xfrm>
            <a:off x="5029200" y="1295400"/>
            <a:ext cx="1828800" cy="0"/>
          </a:xfrm>
          <a:prstGeom prst="line">
            <a:avLst/>
          </a:prstGeom>
          <a:noFill/>
          <a:ln w="34925">
            <a:solidFill>
              <a:srgbClr val="800000"/>
            </a:solidFill>
            <a:round/>
            <a:headEnd type="triangle" w="med" len="med"/>
            <a:tailEnd type="triangle" w="med" len="med"/>
          </a:ln>
          <a:effectLst/>
        </p:spPr>
        <p:txBody>
          <a:bodyPr/>
          <a:lstStyle/>
          <a:p>
            <a:endParaRPr lang="en-US"/>
          </a:p>
        </p:txBody>
      </p:sp>
      <p:sp>
        <p:nvSpPr>
          <p:cNvPr id="77834" name="Text Box 10"/>
          <p:cNvSpPr txBox="1">
            <a:spLocks noChangeArrowheads="1"/>
          </p:cNvSpPr>
          <p:nvPr/>
        </p:nvSpPr>
        <p:spPr bwMode="auto">
          <a:xfrm>
            <a:off x="5638800" y="990600"/>
            <a:ext cx="609600" cy="336550"/>
          </a:xfrm>
          <a:prstGeom prst="rect">
            <a:avLst/>
          </a:prstGeom>
          <a:noFill/>
          <a:ln w="34925">
            <a:noFill/>
            <a:miter lim="800000"/>
            <a:headEnd/>
            <a:tailEnd/>
          </a:ln>
          <a:effectLst/>
        </p:spPr>
        <p:txBody>
          <a:bodyPr>
            <a:spAutoFit/>
          </a:bodyPr>
          <a:lstStyle/>
          <a:p>
            <a:pPr>
              <a:spcBef>
                <a:spcPct val="50000"/>
              </a:spcBef>
            </a:pPr>
            <a:r>
              <a:rPr lang="en-US" sz="1600"/>
              <a:t>5m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457200" y="381000"/>
            <a:ext cx="8229600" cy="5745163"/>
          </a:xfrm>
        </p:spPr>
        <p:txBody>
          <a:bodyPr/>
          <a:lstStyle/>
          <a:p>
            <a:pPr marL="609600" indent="-609600">
              <a:buFontTx/>
              <a:buNone/>
            </a:pPr>
            <a:r>
              <a:rPr lang="en-US"/>
              <a:t>Problem Set #1</a:t>
            </a:r>
          </a:p>
          <a:p>
            <a:pPr marL="609600" indent="-609600">
              <a:buFontTx/>
              <a:buNone/>
            </a:pPr>
            <a:endParaRPr lang="en-US"/>
          </a:p>
          <a:p>
            <a:pPr marL="609600" indent="-609600">
              <a:buFontTx/>
              <a:buAutoNum type="arabicPeriod"/>
            </a:pPr>
            <a:r>
              <a:rPr lang="en-US"/>
              <a:t>A 20 N force is used to push a 2.00 kg cart a distance of 5 meters.  What is the work done on the cart?</a:t>
            </a:r>
          </a:p>
        </p:txBody>
      </p:sp>
      <p:sp>
        <p:nvSpPr>
          <p:cNvPr id="80899" name="Rectangle 3"/>
          <p:cNvSpPr>
            <a:spLocks noChangeArrowheads="1"/>
          </p:cNvSpPr>
          <p:nvPr/>
        </p:nvSpPr>
        <p:spPr bwMode="auto">
          <a:xfrm>
            <a:off x="6096000" y="381000"/>
            <a:ext cx="762000" cy="533400"/>
          </a:xfrm>
          <a:prstGeom prst="rect">
            <a:avLst/>
          </a:prstGeom>
          <a:solidFill>
            <a:schemeClr val="accent1"/>
          </a:solidFill>
          <a:ln w="12700">
            <a:solidFill>
              <a:schemeClr val="tx1"/>
            </a:solidFill>
            <a:miter lim="800000"/>
            <a:headEnd/>
            <a:tailEnd/>
          </a:ln>
          <a:effectLst/>
        </p:spPr>
        <p:txBody>
          <a:bodyPr wrap="none" anchor="ctr"/>
          <a:lstStyle/>
          <a:p>
            <a:pPr algn="ctr"/>
            <a:r>
              <a:rPr lang="en-US" sz="1600"/>
              <a:t>2.0kg</a:t>
            </a:r>
          </a:p>
        </p:txBody>
      </p:sp>
      <p:sp>
        <p:nvSpPr>
          <p:cNvPr id="80900" name="Oval 4"/>
          <p:cNvSpPr>
            <a:spLocks noChangeArrowheads="1"/>
          </p:cNvSpPr>
          <p:nvPr/>
        </p:nvSpPr>
        <p:spPr bwMode="auto">
          <a:xfrm>
            <a:off x="6172200" y="838200"/>
            <a:ext cx="228600" cy="152400"/>
          </a:xfrm>
          <a:prstGeom prst="ellipse">
            <a:avLst/>
          </a:prstGeom>
          <a:solidFill>
            <a:srgbClr val="800000"/>
          </a:solidFill>
          <a:ln w="34925">
            <a:solidFill>
              <a:srgbClr val="800000"/>
            </a:solidFill>
            <a:round/>
            <a:headEnd/>
            <a:tailEnd/>
          </a:ln>
          <a:effectLst/>
        </p:spPr>
        <p:txBody>
          <a:bodyPr wrap="none" anchor="ctr"/>
          <a:lstStyle/>
          <a:p>
            <a:endParaRPr lang="en-US"/>
          </a:p>
        </p:txBody>
      </p:sp>
      <p:sp>
        <p:nvSpPr>
          <p:cNvPr id="80901" name="Oval 5"/>
          <p:cNvSpPr>
            <a:spLocks noChangeArrowheads="1"/>
          </p:cNvSpPr>
          <p:nvPr/>
        </p:nvSpPr>
        <p:spPr bwMode="auto">
          <a:xfrm>
            <a:off x="6553200" y="838200"/>
            <a:ext cx="228600" cy="152400"/>
          </a:xfrm>
          <a:prstGeom prst="ellipse">
            <a:avLst/>
          </a:prstGeom>
          <a:solidFill>
            <a:srgbClr val="800000"/>
          </a:solidFill>
          <a:ln w="34925">
            <a:solidFill>
              <a:srgbClr val="800000"/>
            </a:solidFill>
            <a:round/>
            <a:headEnd/>
            <a:tailEnd/>
          </a:ln>
          <a:effectLst/>
        </p:spPr>
        <p:txBody>
          <a:bodyPr wrap="none" anchor="ctr"/>
          <a:lstStyle/>
          <a:p>
            <a:endParaRPr lang="en-US"/>
          </a:p>
        </p:txBody>
      </p:sp>
      <p:sp>
        <p:nvSpPr>
          <p:cNvPr id="80902" name="Line 6"/>
          <p:cNvSpPr>
            <a:spLocks noChangeShapeType="1"/>
          </p:cNvSpPr>
          <p:nvPr/>
        </p:nvSpPr>
        <p:spPr bwMode="auto">
          <a:xfrm>
            <a:off x="5029200" y="685800"/>
            <a:ext cx="990600" cy="0"/>
          </a:xfrm>
          <a:prstGeom prst="line">
            <a:avLst/>
          </a:prstGeom>
          <a:noFill/>
          <a:ln w="34925">
            <a:solidFill>
              <a:srgbClr val="800000"/>
            </a:solidFill>
            <a:round/>
            <a:headEnd/>
            <a:tailEnd type="triangle" w="med" len="med"/>
          </a:ln>
          <a:effectLst/>
        </p:spPr>
        <p:txBody>
          <a:bodyPr/>
          <a:lstStyle/>
          <a:p>
            <a:endParaRPr lang="en-US"/>
          </a:p>
        </p:txBody>
      </p:sp>
      <p:sp>
        <p:nvSpPr>
          <p:cNvPr id="80903" name="Text Box 7"/>
          <p:cNvSpPr txBox="1">
            <a:spLocks noChangeArrowheads="1"/>
          </p:cNvSpPr>
          <p:nvPr/>
        </p:nvSpPr>
        <p:spPr bwMode="auto">
          <a:xfrm>
            <a:off x="5105400" y="304800"/>
            <a:ext cx="685800" cy="336550"/>
          </a:xfrm>
          <a:prstGeom prst="rect">
            <a:avLst/>
          </a:prstGeom>
          <a:noFill/>
          <a:ln w="34925">
            <a:noFill/>
            <a:miter lim="800000"/>
            <a:headEnd/>
            <a:tailEnd/>
          </a:ln>
          <a:effectLst/>
        </p:spPr>
        <p:txBody>
          <a:bodyPr>
            <a:spAutoFit/>
          </a:bodyPr>
          <a:lstStyle/>
          <a:p>
            <a:pPr>
              <a:spcBef>
                <a:spcPct val="50000"/>
              </a:spcBef>
            </a:pPr>
            <a:r>
              <a:rPr lang="en-US" sz="1600"/>
              <a:t>20N</a:t>
            </a:r>
          </a:p>
        </p:txBody>
      </p:sp>
      <p:sp>
        <p:nvSpPr>
          <p:cNvPr id="80904" name="Line 8"/>
          <p:cNvSpPr>
            <a:spLocks noChangeShapeType="1"/>
          </p:cNvSpPr>
          <p:nvPr/>
        </p:nvSpPr>
        <p:spPr bwMode="auto">
          <a:xfrm>
            <a:off x="5029200" y="1295400"/>
            <a:ext cx="1828800" cy="0"/>
          </a:xfrm>
          <a:prstGeom prst="line">
            <a:avLst/>
          </a:prstGeom>
          <a:noFill/>
          <a:ln w="34925">
            <a:solidFill>
              <a:srgbClr val="800000"/>
            </a:solidFill>
            <a:round/>
            <a:headEnd type="triangle" w="med" len="med"/>
            <a:tailEnd type="triangle" w="med" len="med"/>
          </a:ln>
          <a:effectLst/>
        </p:spPr>
        <p:txBody>
          <a:bodyPr/>
          <a:lstStyle/>
          <a:p>
            <a:endParaRPr lang="en-US"/>
          </a:p>
        </p:txBody>
      </p:sp>
      <p:sp>
        <p:nvSpPr>
          <p:cNvPr id="80905" name="Text Box 9"/>
          <p:cNvSpPr txBox="1">
            <a:spLocks noChangeArrowheads="1"/>
          </p:cNvSpPr>
          <p:nvPr/>
        </p:nvSpPr>
        <p:spPr bwMode="auto">
          <a:xfrm>
            <a:off x="5638800" y="990600"/>
            <a:ext cx="609600" cy="336550"/>
          </a:xfrm>
          <a:prstGeom prst="rect">
            <a:avLst/>
          </a:prstGeom>
          <a:noFill/>
          <a:ln w="34925">
            <a:noFill/>
            <a:miter lim="800000"/>
            <a:headEnd/>
            <a:tailEnd/>
          </a:ln>
          <a:effectLst/>
        </p:spPr>
        <p:txBody>
          <a:bodyPr>
            <a:spAutoFit/>
          </a:bodyPr>
          <a:lstStyle/>
          <a:p>
            <a:pPr>
              <a:spcBef>
                <a:spcPct val="50000"/>
              </a:spcBef>
            </a:pPr>
            <a:r>
              <a:rPr lang="en-US" sz="1600"/>
              <a:t>5m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457200" y="381000"/>
            <a:ext cx="8229600" cy="5745163"/>
          </a:xfrm>
        </p:spPr>
        <p:txBody>
          <a:bodyPr/>
          <a:lstStyle/>
          <a:p>
            <a:pPr marL="609600" indent="-609600">
              <a:buFontTx/>
              <a:buNone/>
            </a:pPr>
            <a:r>
              <a:rPr lang="en-US"/>
              <a:t>Problem Set #1</a:t>
            </a:r>
          </a:p>
          <a:p>
            <a:pPr marL="609600" indent="-609600">
              <a:buFontTx/>
              <a:buNone/>
            </a:pPr>
            <a:endParaRPr lang="en-US"/>
          </a:p>
          <a:p>
            <a:pPr marL="609600" indent="-609600">
              <a:buFontTx/>
              <a:buNone/>
            </a:pPr>
            <a:r>
              <a:rPr lang="en-US"/>
              <a:t>2. How much power is needed to do push the cart in the example above in 7 seconds?</a:t>
            </a:r>
          </a:p>
          <a:p>
            <a:pPr marL="609600" indent="-609600"/>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457200" y="381000"/>
            <a:ext cx="8229600" cy="5745163"/>
          </a:xfrm>
        </p:spPr>
        <p:txBody>
          <a:bodyPr/>
          <a:lstStyle/>
          <a:p>
            <a:pPr marL="609600" indent="-609600">
              <a:buFontTx/>
              <a:buNone/>
            </a:pPr>
            <a:r>
              <a:rPr lang="en-US"/>
              <a:t>Problem Set #1</a:t>
            </a:r>
          </a:p>
          <a:p>
            <a:pPr marL="609600" indent="-609600">
              <a:buFontTx/>
              <a:buNone/>
            </a:pPr>
            <a:r>
              <a:rPr lang="en-US"/>
              <a:t>3. A girl weighing 300 Newtons takes 45 seconds to climb a flight of stairs 24 meters high.  What is her power output vertically?</a:t>
            </a:r>
          </a:p>
          <a:p>
            <a:pPr marL="609600" indent="-609600"/>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t>Intro</a:t>
            </a:r>
          </a:p>
        </p:txBody>
      </p:sp>
      <p:sp>
        <p:nvSpPr>
          <p:cNvPr id="126979" name="Rectangle 3"/>
          <p:cNvSpPr>
            <a:spLocks noGrp="1" noChangeArrowheads="1"/>
          </p:cNvSpPr>
          <p:nvPr>
            <p:ph type="body" idx="1"/>
          </p:nvPr>
        </p:nvSpPr>
        <p:spPr>
          <a:xfrm>
            <a:off x="457200" y="1600200"/>
            <a:ext cx="8229600" cy="3276600"/>
          </a:xfrm>
        </p:spPr>
        <p:txBody>
          <a:bodyPr/>
          <a:lstStyle/>
          <a:p>
            <a:pPr marL="609600" indent="-609600">
              <a:lnSpc>
                <a:spcPct val="80000"/>
              </a:lnSpc>
              <a:buFontTx/>
              <a:buAutoNum type="arabicPeriod"/>
            </a:pPr>
            <a:r>
              <a:rPr lang="en-US" sz="2800"/>
              <a:t>Jill lifts an object with a weight of 100 N one  meter high.  How much work did she do.</a:t>
            </a:r>
          </a:p>
          <a:p>
            <a:pPr marL="609600" indent="-609600">
              <a:lnSpc>
                <a:spcPct val="80000"/>
              </a:lnSpc>
              <a:buFontTx/>
              <a:buAutoNum type="arabicPeriod"/>
            </a:pPr>
            <a:endParaRPr lang="en-US" sz="2800"/>
          </a:p>
          <a:p>
            <a:pPr marL="609600" indent="-609600">
              <a:lnSpc>
                <a:spcPct val="80000"/>
              </a:lnSpc>
              <a:buFontTx/>
              <a:buAutoNum type="arabicPeriod"/>
            </a:pPr>
            <a:r>
              <a:rPr lang="en-US" sz="2800"/>
              <a:t>Jill lifts an object with a mass of 5 kg one meter high.  How much work did she do?</a:t>
            </a:r>
          </a:p>
          <a:p>
            <a:pPr marL="609600" indent="-609600">
              <a:lnSpc>
                <a:spcPct val="80000"/>
              </a:lnSpc>
              <a:buFontTx/>
              <a:buAutoNum type="arabicPeriod"/>
            </a:pPr>
            <a:endParaRPr lang="en-US" sz="2800"/>
          </a:p>
          <a:p>
            <a:pPr marL="609600" indent="-609600">
              <a:lnSpc>
                <a:spcPct val="80000"/>
              </a:lnSpc>
              <a:buFontTx/>
              <a:buAutoNum type="arabicPeriod"/>
            </a:pPr>
            <a:r>
              <a:rPr lang="en-US" sz="2800"/>
              <a:t>Which of the following boxes have more work done on them to move them 5m? </a:t>
            </a:r>
          </a:p>
        </p:txBody>
      </p:sp>
      <p:sp>
        <p:nvSpPr>
          <p:cNvPr id="126980" name="Rectangle 4"/>
          <p:cNvSpPr>
            <a:spLocks noChangeArrowheads="1"/>
          </p:cNvSpPr>
          <p:nvPr/>
        </p:nvSpPr>
        <p:spPr bwMode="auto">
          <a:xfrm>
            <a:off x="1676400" y="5715000"/>
            <a:ext cx="762000" cy="762000"/>
          </a:xfrm>
          <a:prstGeom prst="rect">
            <a:avLst/>
          </a:prstGeom>
          <a:solidFill>
            <a:schemeClr val="accent1"/>
          </a:solidFill>
          <a:ln w="34925">
            <a:solidFill>
              <a:schemeClr val="tx1"/>
            </a:solidFill>
            <a:miter lim="800000"/>
            <a:headEnd/>
            <a:tailEnd/>
          </a:ln>
          <a:effectLst/>
        </p:spPr>
        <p:txBody>
          <a:bodyPr wrap="none" anchor="ctr"/>
          <a:lstStyle/>
          <a:p>
            <a:pPr algn="ctr"/>
            <a:r>
              <a:rPr lang="en-US"/>
              <a:t>A</a:t>
            </a:r>
          </a:p>
        </p:txBody>
      </p:sp>
      <p:sp>
        <p:nvSpPr>
          <p:cNvPr id="126982" name="Line 6"/>
          <p:cNvSpPr>
            <a:spLocks noChangeShapeType="1"/>
          </p:cNvSpPr>
          <p:nvPr/>
        </p:nvSpPr>
        <p:spPr bwMode="auto">
          <a:xfrm>
            <a:off x="1981200" y="6553200"/>
            <a:ext cx="1588" cy="311150"/>
          </a:xfrm>
          <a:prstGeom prst="line">
            <a:avLst/>
          </a:prstGeom>
          <a:noFill/>
          <a:ln w="34925">
            <a:solidFill>
              <a:schemeClr val="tx1"/>
            </a:solidFill>
            <a:round/>
            <a:headEnd/>
            <a:tailEnd/>
          </a:ln>
          <a:effectLst/>
        </p:spPr>
        <p:txBody>
          <a:bodyPr wrap="none" anchor="ctr"/>
          <a:lstStyle/>
          <a:p>
            <a:endParaRPr lang="en-US"/>
          </a:p>
        </p:txBody>
      </p:sp>
      <p:sp>
        <p:nvSpPr>
          <p:cNvPr id="126983" name="Line 7"/>
          <p:cNvSpPr>
            <a:spLocks noChangeShapeType="1"/>
          </p:cNvSpPr>
          <p:nvPr/>
        </p:nvSpPr>
        <p:spPr bwMode="auto">
          <a:xfrm flipV="1">
            <a:off x="1981200" y="6629400"/>
            <a:ext cx="1752600" cy="0"/>
          </a:xfrm>
          <a:prstGeom prst="line">
            <a:avLst/>
          </a:prstGeom>
          <a:noFill/>
          <a:ln w="34925">
            <a:solidFill>
              <a:schemeClr val="tx1"/>
            </a:solidFill>
            <a:round/>
            <a:headEnd/>
            <a:tailEnd/>
          </a:ln>
          <a:effectLst/>
        </p:spPr>
        <p:txBody>
          <a:bodyPr wrap="none" anchor="ctr"/>
          <a:lstStyle/>
          <a:p>
            <a:endParaRPr lang="en-US"/>
          </a:p>
        </p:txBody>
      </p:sp>
      <p:sp>
        <p:nvSpPr>
          <p:cNvPr id="126984" name="Line 8"/>
          <p:cNvSpPr>
            <a:spLocks noChangeShapeType="1"/>
          </p:cNvSpPr>
          <p:nvPr/>
        </p:nvSpPr>
        <p:spPr bwMode="auto">
          <a:xfrm>
            <a:off x="3733800" y="6477000"/>
            <a:ext cx="0" cy="381000"/>
          </a:xfrm>
          <a:prstGeom prst="line">
            <a:avLst/>
          </a:prstGeom>
          <a:noFill/>
          <a:ln w="34925">
            <a:solidFill>
              <a:schemeClr val="tx1"/>
            </a:solidFill>
            <a:round/>
            <a:headEnd/>
            <a:tailEnd/>
          </a:ln>
          <a:effectLst/>
        </p:spPr>
        <p:txBody>
          <a:bodyPr wrap="none" anchor="ctr"/>
          <a:lstStyle/>
          <a:p>
            <a:endParaRPr lang="en-US"/>
          </a:p>
        </p:txBody>
      </p:sp>
      <p:sp>
        <p:nvSpPr>
          <p:cNvPr id="126985" name="Line 9"/>
          <p:cNvSpPr>
            <a:spLocks noChangeShapeType="1"/>
          </p:cNvSpPr>
          <p:nvPr/>
        </p:nvSpPr>
        <p:spPr bwMode="auto">
          <a:xfrm>
            <a:off x="3505200" y="6629400"/>
            <a:ext cx="228600" cy="0"/>
          </a:xfrm>
          <a:prstGeom prst="line">
            <a:avLst/>
          </a:prstGeom>
          <a:noFill/>
          <a:ln w="34925">
            <a:solidFill>
              <a:schemeClr val="tx1"/>
            </a:solidFill>
            <a:round/>
            <a:headEnd/>
            <a:tailEnd type="triangle" w="med" len="med"/>
          </a:ln>
          <a:effectLst/>
        </p:spPr>
        <p:txBody>
          <a:bodyPr wrap="none" anchor="ctr"/>
          <a:lstStyle/>
          <a:p>
            <a:endParaRPr lang="en-US"/>
          </a:p>
        </p:txBody>
      </p:sp>
      <p:sp>
        <p:nvSpPr>
          <p:cNvPr id="126986" name="Text Box 10"/>
          <p:cNvSpPr txBox="1">
            <a:spLocks noChangeArrowheads="1"/>
          </p:cNvSpPr>
          <p:nvPr/>
        </p:nvSpPr>
        <p:spPr bwMode="auto">
          <a:xfrm>
            <a:off x="2667000" y="6096000"/>
            <a:ext cx="990600" cy="579438"/>
          </a:xfrm>
          <a:prstGeom prst="rect">
            <a:avLst/>
          </a:prstGeom>
          <a:noFill/>
          <a:ln w="34925">
            <a:noFill/>
            <a:miter lim="800000"/>
            <a:headEnd/>
            <a:tailEnd/>
          </a:ln>
          <a:effectLst/>
        </p:spPr>
        <p:txBody>
          <a:bodyPr>
            <a:spAutoFit/>
          </a:bodyPr>
          <a:lstStyle/>
          <a:p>
            <a:pPr>
              <a:spcBef>
                <a:spcPct val="50000"/>
              </a:spcBef>
            </a:pPr>
            <a:r>
              <a:rPr lang="en-US"/>
              <a:t>5m</a:t>
            </a:r>
          </a:p>
        </p:txBody>
      </p:sp>
      <p:sp>
        <p:nvSpPr>
          <p:cNvPr id="126987" name="Rectangle 11"/>
          <p:cNvSpPr>
            <a:spLocks noChangeArrowheads="1"/>
          </p:cNvSpPr>
          <p:nvPr/>
        </p:nvSpPr>
        <p:spPr bwMode="auto">
          <a:xfrm>
            <a:off x="5791200" y="5708650"/>
            <a:ext cx="762000" cy="762000"/>
          </a:xfrm>
          <a:prstGeom prst="rect">
            <a:avLst/>
          </a:prstGeom>
          <a:solidFill>
            <a:schemeClr val="accent1"/>
          </a:solidFill>
          <a:ln w="34925">
            <a:solidFill>
              <a:schemeClr val="tx1"/>
            </a:solidFill>
            <a:miter lim="800000"/>
            <a:headEnd/>
            <a:tailEnd/>
          </a:ln>
          <a:effectLst/>
        </p:spPr>
        <p:txBody>
          <a:bodyPr wrap="none" anchor="ctr"/>
          <a:lstStyle/>
          <a:p>
            <a:pPr algn="ctr"/>
            <a:r>
              <a:rPr lang="en-US"/>
              <a:t>B</a:t>
            </a:r>
          </a:p>
        </p:txBody>
      </p:sp>
      <p:sp>
        <p:nvSpPr>
          <p:cNvPr id="126988" name="Line 12"/>
          <p:cNvSpPr>
            <a:spLocks noChangeShapeType="1"/>
          </p:cNvSpPr>
          <p:nvPr/>
        </p:nvSpPr>
        <p:spPr bwMode="auto">
          <a:xfrm>
            <a:off x="6096000" y="6546850"/>
            <a:ext cx="1588" cy="311150"/>
          </a:xfrm>
          <a:prstGeom prst="line">
            <a:avLst/>
          </a:prstGeom>
          <a:noFill/>
          <a:ln w="34925">
            <a:solidFill>
              <a:schemeClr val="tx1"/>
            </a:solidFill>
            <a:round/>
            <a:headEnd/>
            <a:tailEnd/>
          </a:ln>
          <a:effectLst/>
        </p:spPr>
        <p:txBody>
          <a:bodyPr wrap="none" anchor="ctr"/>
          <a:lstStyle/>
          <a:p>
            <a:endParaRPr lang="en-US"/>
          </a:p>
        </p:txBody>
      </p:sp>
      <p:sp>
        <p:nvSpPr>
          <p:cNvPr id="126989" name="Line 13"/>
          <p:cNvSpPr>
            <a:spLocks noChangeShapeType="1"/>
          </p:cNvSpPr>
          <p:nvPr/>
        </p:nvSpPr>
        <p:spPr bwMode="auto">
          <a:xfrm flipV="1">
            <a:off x="6096000" y="6623050"/>
            <a:ext cx="1752600" cy="0"/>
          </a:xfrm>
          <a:prstGeom prst="line">
            <a:avLst/>
          </a:prstGeom>
          <a:noFill/>
          <a:ln w="34925">
            <a:solidFill>
              <a:schemeClr val="tx1"/>
            </a:solidFill>
            <a:round/>
            <a:headEnd/>
            <a:tailEnd/>
          </a:ln>
          <a:effectLst/>
        </p:spPr>
        <p:txBody>
          <a:bodyPr wrap="none" anchor="ctr"/>
          <a:lstStyle/>
          <a:p>
            <a:endParaRPr lang="en-US"/>
          </a:p>
        </p:txBody>
      </p:sp>
      <p:sp>
        <p:nvSpPr>
          <p:cNvPr id="126990" name="Line 14"/>
          <p:cNvSpPr>
            <a:spLocks noChangeShapeType="1"/>
          </p:cNvSpPr>
          <p:nvPr/>
        </p:nvSpPr>
        <p:spPr bwMode="auto">
          <a:xfrm>
            <a:off x="7848600" y="6470650"/>
            <a:ext cx="0" cy="381000"/>
          </a:xfrm>
          <a:prstGeom prst="line">
            <a:avLst/>
          </a:prstGeom>
          <a:noFill/>
          <a:ln w="34925">
            <a:solidFill>
              <a:schemeClr val="tx1"/>
            </a:solidFill>
            <a:round/>
            <a:headEnd/>
            <a:tailEnd/>
          </a:ln>
          <a:effectLst/>
        </p:spPr>
        <p:txBody>
          <a:bodyPr wrap="none" anchor="ctr"/>
          <a:lstStyle/>
          <a:p>
            <a:endParaRPr lang="en-US"/>
          </a:p>
        </p:txBody>
      </p:sp>
      <p:sp>
        <p:nvSpPr>
          <p:cNvPr id="126991" name="Line 15"/>
          <p:cNvSpPr>
            <a:spLocks noChangeShapeType="1"/>
          </p:cNvSpPr>
          <p:nvPr/>
        </p:nvSpPr>
        <p:spPr bwMode="auto">
          <a:xfrm>
            <a:off x="7620000" y="6623050"/>
            <a:ext cx="228600" cy="0"/>
          </a:xfrm>
          <a:prstGeom prst="line">
            <a:avLst/>
          </a:prstGeom>
          <a:noFill/>
          <a:ln w="34925">
            <a:solidFill>
              <a:schemeClr val="tx1"/>
            </a:solidFill>
            <a:round/>
            <a:headEnd/>
            <a:tailEnd type="triangle" w="med" len="med"/>
          </a:ln>
          <a:effectLst/>
        </p:spPr>
        <p:txBody>
          <a:bodyPr wrap="none" anchor="ctr"/>
          <a:lstStyle/>
          <a:p>
            <a:endParaRPr lang="en-US"/>
          </a:p>
        </p:txBody>
      </p:sp>
      <p:sp>
        <p:nvSpPr>
          <p:cNvPr id="126992" name="Text Box 16"/>
          <p:cNvSpPr txBox="1">
            <a:spLocks noChangeArrowheads="1"/>
          </p:cNvSpPr>
          <p:nvPr/>
        </p:nvSpPr>
        <p:spPr bwMode="auto">
          <a:xfrm>
            <a:off x="6781800" y="6089650"/>
            <a:ext cx="990600" cy="579438"/>
          </a:xfrm>
          <a:prstGeom prst="rect">
            <a:avLst/>
          </a:prstGeom>
          <a:noFill/>
          <a:ln w="34925">
            <a:noFill/>
            <a:miter lim="800000"/>
            <a:headEnd/>
            <a:tailEnd/>
          </a:ln>
          <a:effectLst/>
        </p:spPr>
        <p:txBody>
          <a:bodyPr>
            <a:spAutoFit/>
          </a:bodyPr>
          <a:lstStyle/>
          <a:p>
            <a:pPr>
              <a:spcBef>
                <a:spcPct val="50000"/>
              </a:spcBef>
            </a:pPr>
            <a:r>
              <a:rPr lang="en-US"/>
              <a:t>5m</a:t>
            </a:r>
          </a:p>
        </p:txBody>
      </p:sp>
      <p:sp>
        <p:nvSpPr>
          <p:cNvPr id="126993" name="Line 17"/>
          <p:cNvSpPr>
            <a:spLocks noChangeShapeType="1"/>
          </p:cNvSpPr>
          <p:nvPr/>
        </p:nvSpPr>
        <p:spPr bwMode="auto">
          <a:xfrm>
            <a:off x="685800" y="6019800"/>
            <a:ext cx="914400" cy="0"/>
          </a:xfrm>
          <a:prstGeom prst="line">
            <a:avLst/>
          </a:prstGeom>
          <a:noFill/>
          <a:ln w="34925">
            <a:solidFill>
              <a:schemeClr val="tx1"/>
            </a:solidFill>
            <a:round/>
            <a:headEnd/>
            <a:tailEnd type="triangle" w="med" len="med"/>
          </a:ln>
          <a:effectLst/>
        </p:spPr>
        <p:txBody>
          <a:bodyPr wrap="none" anchor="ctr"/>
          <a:lstStyle/>
          <a:p>
            <a:endParaRPr lang="en-US"/>
          </a:p>
        </p:txBody>
      </p:sp>
      <p:sp>
        <p:nvSpPr>
          <p:cNvPr id="126994" name="Line 18"/>
          <p:cNvSpPr>
            <a:spLocks noChangeShapeType="1"/>
          </p:cNvSpPr>
          <p:nvPr/>
        </p:nvSpPr>
        <p:spPr bwMode="auto">
          <a:xfrm>
            <a:off x="4876800" y="5410200"/>
            <a:ext cx="838200" cy="685800"/>
          </a:xfrm>
          <a:prstGeom prst="line">
            <a:avLst/>
          </a:prstGeom>
          <a:noFill/>
          <a:ln w="34925">
            <a:solidFill>
              <a:schemeClr val="tx1"/>
            </a:solidFill>
            <a:round/>
            <a:headEnd/>
            <a:tailEnd type="triangle" w="med" len="med"/>
          </a:ln>
          <a:effectLst/>
        </p:spPr>
        <p:txBody>
          <a:bodyPr wrap="none" anchor="ctr"/>
          <a:lstStyle/>
          <a:p>
            <a:endParaRPr lang="en-US"/>
          </a:p>
        </p:txBody>
      </p:sp>
      <p:sp>
        <p:nvSpPr>
          <p:cNvPr id="126995" name="Text Box 19"/>
          <p:cNvSpPr txBox="1">
            <a:spLocks noChangeArrowheads="1"/>
          </p:cNvSpPr>
          <p:nvPr/>
        </p:nvSpPr>
        <p:spPr bwMode="auto">
          <a:xfrm>
            <a:off x="0" y="5562600"/>
            <a:ext cx="1752600" cy="457200"/>
          </a:xfrm>
          <a:prstGeom prst="rect">
            <a:avLst/>
          </a:prstGeom>
          <a:noFill/>
          <a:ln w="34925">
            <a:noFill/>
            <a:miter lim="800000"/>
            <a:headEnd/>
            <a:tailEnd/>
          </a:ln>
          <a:effectLst/>
        </p:spPr>
        <p:txBody>
          <a:bodyPr>
            <a:spAutoFit/>
          </a:bodyPr>
          <a:lstStyle/>
          <a:p>
            <a:pPr>
              <a:spcBef>
                <a:spcPct val="50000"/>
              </a:spcBef>
            </a:pPr>
            <a:r>
              <a:rPr lang="en-US" sz="2400"/>
              <a:t>F= 100 N</a:t>
            </a:r>
          </a:p>
        </p:txBody>
      </p:sp>
      <p:sp>
        <p:nvSpPr>
          <p:cNvPr id="126996" name="Text Box 20"/>
          <p:cNvSpPr txBox="1">
            <a:spLocks noChangeArrowheads="1"/>
          </p:cNvSpPr>
          <p:nvPr/>
        </p:nvSpPr>
        <p:spPr bwMode="auto">
          <a:xfrm rot="2407566">
            <a:off x="4191000" y="5638800"/>
            <a:ext cx="1757363" cy="457200"/>
          </a:xfrm>
          <a:prstGeom prst="rect">
            <a:avLst/>
          </a:prstGeom>
          <a:noFill/>
          <a:ln w="34925">
            <a:noFill/>
            <a:miter lim="800000"/>
            <a:headEnd/>
            <a:tailEnd/>
          </a:ln>
          <a:effectLst/>
        </p:spPr>
        <p:txBody>
          <a:bodyPr>
            <a:spAutoFit/>
          </a:bodyPr>
          <a:lstStyle/>
          <a:p>
            <a:pPr>
              <a:spcBef>
                <a:spcPct val="50000"/>
              </a:spcBef>
            </a:pPr>
            <a:r>
              <a:rPr lang="en-US" sz="2400"/>
              <a:t>F= 100 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868363"/>
          </a:xfrm>
        </p:spPr>
        <p:txBody>
          <a:bodyPr/>
          <a:lstStyle/>
          <a:p>
            <a:r>
              <a:rPr lang="en-US"/>
              <a:t>Machines</a:t>
            </a:r>
          </a:p>
        </p:txBody>
      </p:sp>
      <p:sp>
        <p:nvSpPr>
          <p:cNvPr id="15363" name="Rectangle 3"/>
          <p:cNvSpPr>
            <a:spLocks noGrp="1" noChangeArrowheads="1"/>
          </p:cNvSpPr>
          <p:nvPr>
            <p:ph type="body" idx="1"/>
          </p:nvPr>
        </p:nvSpPr>
        <p:spPr>
          <a:xfrm>
            <a:off x="304800" y="1295400"/>
            <a:ext cx="5867400" cy="5105400"/>
          </a:xfrm>
        </p:spPr>
        <p:txBody>
          <a:bodyPr/>
          <a:lstStyle/>
          <a:p>
            <a:pPr>
              <a:lnSpc>
                <a:spcPct val="90000"/>
              </a:lnSpc>
            </a:pPr>
            <a:r>
              <a:rPr lang="en-US" sz="2400" b="1" u="sng"/>
              <a:t>Simple Machine</a:t>
            </a:r>
            <a:r>
              <a:rPr lang="en-US" sz="2400" b="1"/>
              <a:t>-</a:t>
            </a:r>
            <a:r>
              <a:rPr lang="en-US" sz="2400"/>
              <a:t> a device used to magnify forces or simply change the direction of forces.</a:t>
            </a:r>
          </a:p>
          <a:p>
            <a:pPr>
              <a:lnSpc>
                <a:spcPct val="90000"/>
              </a:lnSpc>
            </a:pPr>
            <a:endParaRPr lang="en-US" sz="2400" i="1"/>
          </a:p>
          <a:p>
            <a:pPr>
              <a:lnSpc>
                <a:spcPct val="90000"/>
              </a:lnSpc>
              <a:buFontTx/>
              <a:buNone/>
            </a:pPr>
            <a:r>
              <a:rPr lang="en-US" sz="2400" i="1"/>
              <a:t>Conservation of energy:</a:t>
            </a:r>
          </a:p>
          <a:p>
            <a:pPr>
              <a:lnSpc>
                <a:spcPct val="90000"/>
              </a:lnSpc>
            </a:pPr>
            <a:r>
              <a:rPr lang="en-US" sz="2400" i="1"/>
              <a:t>Energy is not created nor destroyed</a:t>
            </a:r>
          </a:p>
          <a:p>
            <a:pPr>
              <a:lnSpc>
                <a:spcPct val="90000"/>
              </a:lnSpc>
            </a:pPr>
            <a:r>
              <a:rPr lang="en-US" sz="2400" i="1"/>
              <a:t>Work input = work output</a:t>
            </a:r>
          </a:p>
          <a:p>
            <a:pPr>
              <a:lnSpc>
                <a:spcPct val="90000"/>
              </a:lnSpc>
            </a:pPr>
            <a:endParaRPr lang="en-US" sz="2400" i="1"/>
          </a:p>
          <a:p>
            <a:pPr>
              <a:lnSpc>
                <a:spcPct val="90000"/>
              </a:lnSpc>
            </a:pPr>
            <a:endParaRPr lang="en-US" sz="2400" i="1"/>
          </a:p>
          <a:p>
            <a:pPr>
              <a:lnSpc>
                <a:spcPct val="90000"/>
              </a:lnSpc>
              <a:buFontTx/>
              <a:buNone/>
            </a:pPr>
            <a:r>
              <a:rPr lang="en-US" sz="2400" i="1"/>
              <a:t>		Work</a:t>
            </a:r>
            <a:r>
              <a:rPr lang="en-US" sz="2400" i="1" baseline="-25000"/>
              <a:t>input</a:t>
            </a:r>
            <a:r>
              <a:rPr lang="en-US" sz="2400" i="1"/>
              <a:t> = Work</a:t>
            </a:r>
            <a:r>
              <a:rPr lang="en-US" sz="2400" i="1" baseline="-25000"/>
              <a:t>output</a:t>
            </a:r>
          </a:p>
          <a:p>
            <a:pPr>
              <a:lnSpc>
                <a:spcPct val="90000"/>
              </a:lnSpc>
              <a:buFontTx/>
              <a:buNone/>
            </a:pPr>
            <a:endParaRPr lang="en-US" sz="2400" i="1" baseline="-25000"/>
          </a:p>
          <a:p>
            <a:pPr>
              <a:lnSpc>
                <a:spcPct val="90000"/>
              </a:lnSpc>
              <a:buFontTx/>
              <a:buNone/>
            </a:pPr>
            <a:r>
              <a:rPr lang="en-US" sz="2400" i="1"/>
              <a:t>		        Fd</a:t>
            </a:r>
            <a:r>
              <a:rPr lang="en-US" sz="2400" i="1" baseline="-25000"/>
              <a:t>in</a:t>
            </a:r>
            <a:r>
              <a:rPr lang="en-US" sz="2400" i="1"/>
              <a:t> = Fd</a:t>
            </a:r>
            <a:r>
              <a:rPr lang="en-US" sz="2400" i="1" baseline="-25000"/>
              <a:t>out</a:t>
            </a:r>
          </a:p>
          <a:p>
            <a:pPr>
              <a:lnSpc>
                <a:spcPct val="90000"/>
              </a:lnSpc>
              <a:buFontTx/>
              <a:buNone/>
            </a:pPr>
            <a:endParaRPr lang="en-US" sz="2400" i="1" baseline="-25000"/>
          </a:p>
        </p:txBody>
      </p:sp>
      <p:pic>
        <p:nvPicPr>
          <p:cNvPr id="15366" name="Picture 6"/>
          <p:cNvPicPr>
            <a:picLocks noChangeAspect="1" noChangeArrowheads="1"/>
          </p:cNvPicPr>
          <p:nvPr/>
        </p:nvPicPr>
        <p:blipFill>
          <a:blip r:embed="rId2" cstate="print"/>
          <a:srcRect/>
          <a:stretch>
            <a:fillRect/>
          </a:stretch>
        </p:blipFill>
        <p:spPr bwMode="auto">
          <a:xfrm>
            <a:off x="6248400" y="2514600"/>
            <a:ext cx="2638425" cy="19129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381000"/>
            <a:ext cx="8229600" cy="6477000"/>
          </a:xfrm>
        </p:spPr>
        <p:txBody>
          <a:bodyPr/>
          <a:lstStyle/>
          <a:p>
            <a:pPr>
              <a:lnSpc>
                <a:spcPct val="80000"/>
              </a:lnSpc>
            </a:pPr>
            <a:r>
              <a:rPr lang="en-US" sz="1800" b="1"/>
              <a:t>14) explain the relationship between work and power (using narrative and mathematical descriptions) and apply to realistic situations (GPS, HSGT) (SCPH_C2005-14)</a:t>
            </a:r>
          </a:p>
          <a:p>
            <a:pPr lvl="1">
              <a:lnSpc>
                <a:spcPct val="80000"/>
              </a:lnSpc>
            </a:pPr>
            <a:r>
              <a:rPr lang="en-US" sz="1600" b="1"/>
              <a:t>14a) calculate the work on a body by constant force</a:t>
            </a:r>
          </a:p>
          <a:p>
            <a:pPr lvl="1">
              <a:lnSpc>
                <a:spcPct val="80000"/>
              </a:lnSpc>
            </a:pPr>
            <a:r>
              <a:rPr lang="en-US" sz="1600" b="1"/>
              <a:t>14b) determine experimentally the work and power done by a constant force (GPS)</a:t>
            </a:r>
          </a:p>
          <a:p>
            <a:pPr lvl="1">
              <a:lnSpc>
                <a:spcPct val="80000"/>
              </a:lnSpc>
            </a:pPr>
            <a:r>
              <a:rPr lang="en-US" sz="1600" b="1"/>
              <a:t>14c) calculate work, efficiency and mechanical advantage using simple machines (GPS)</a:t>
            </a:r>
          </a:p>
          <a:p>
            <a:pPr lvl="1">
              <a:lnSpc>
                <a:spcPct val="80000"/>
              </a:lnSpc>
            </a:pPr>
            <a:endParaRPr lang="en-US" sz="1600" b="1"/>
          </a:p>
          <a:p>
            <a:pPr>
              <a:lnSpc>
                <a:spcPct val="80000"/>
              </a:lnSpc>
            </a:pPr>
            <a:r>
              <a:rPr lang="en-US" sz="1800" b="1"/>
              <a:t>18) identify and describe a system of torque-producing forces acting in equilibrium (GPS, HSGT) </a:t>
            </a:r>
          </a:p>
          <a:p>
            <a:pPr lvl="1">
              <a:lnSpc>
                <a:spcPct val="80000"/>
              </a:lnSpc>
            </a:pPr>
            <a:r>
              <a:rPr lang="en-US" sz="1600" b="1"/>
              <a:t>18a) solve problems (mathematically and experimentally) using the equation torque = lever arm x force (GPS)</a:t>
            </a:r>
          </a:p>
          <a:p>
            <a:pPr lvl="1">
              <a:lnSpc>
                <a:spcPct val="80000"/>
              </a:lnSpc>
            </a:pPr>
            <a:r>
              <a:rPr lang="en-US" sz="1600" b="1"/>
              <a:t>18b) explain the effects of changes of force and/or distance in determining torque of a system in equilibrium (GPS)</a:t>
            </a:r>
          </a:p>
          <a:p>
            <a:pPr lvl="1">
              <a:lnSpc>
                <a:spcPct val="80000"/>
              </a:lnSpc>
            </a:pPr>
            <a:endParaRPr lang="en-US" sz="1600" b="1"/>
          </a:p>
          <a:p>
            <a:pPr>
              <a:lnSpc>
                <a:spcPct val="80000"/>
              </a:lnSpc>
            </a:pPr>
            <a:r>
              <a:rPr lang="en-US" sz="1800" b="1"/>
              <a:t>15) apply the Law of Conservation of Energy to describe conceptually and solve mathematically the conversions between potential and kinetic energy (GPS, HSGT) </a:t>
            </a:r>
          </a:p>
          <a:p>
            <a:pPr lvl="1">
              <a:lnSpc>
                <a:spcPct val="80000"/>
              </a:lnSpc>
            </a:pPr>
            <a:r>
              <a:rPr lang="en-US" sz="1600" b="1"/>
              <a:t>15a) identify different forms of energy to determine the transformation of energy from one form to another recognizing the conservation principle (GPS)</a:t>
            </a:r>
          </a:p>
          <a:p>
            <a:pPr lvl="1">
              <a:lnSpc>
                <a:spcPct val="80000"/>
              </a:lnSpc>
            </a:pPr>
            <a:r>
              <a:rPr lang="en-US" sz="1600"/>
              <a:t>15a1)  mathematically  determine the transformation of energy from one form to another recognizing the conservation principle (GPS)</a:t>
            </a:r>
          </a:p>
          <a:p>
            <a:pPr lvl="1">
              <a:lnSpc>
                <a:spcPct val="80000"/>
              </a:lnSpc>
            </a:pPr>
            <a:r>
              <a:rPr lang="en-US" sz="1600"/>
              <a:t>15b) calculate the changes (mathematically and experimentally) in gravitational potential energy in a uniform field</a:t>
            </a:r>
          </a:p>
          <a:p>
            <a:pPr lvl="1">
              <a:lnSpc>
                <a:spcPct val="80000"/>
              </a:lnSpc>
            </a:pPr>
            <a:r>
              <a:rPr lang="en-US" sz="1600"/>
              <a:t>15c) calculate the changes (mathematically and experimentally) in kinetic energy due to changes in potential energy or by work done by an outside force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868363"/>
          </a:xfrm>
        </p:spPr>
        <p:txBody>
          <a:bodyPr/>
          <a:lstStyle/>
          <a:p>
            <a:r>
              <a:rPr lang="en-US"/>
              <a:t>Example Simple Machines</a:t>
            </a:r>
          </a:p>
        </p:txBody>
      </p:sp>
      <p:sp>
        <p:nvSpPr>
          <p:cNvPr id="17411" name="Rectangle 3"/>
          <p:cNvSpPr>
            <a:spLocks noGrp="1" noChangeArrowheads="1"/>
          </p:cNvSpPr>
          <p:nvPr>
            <p:ph type="body" idx="1"/>
          </p:nvPr>
        </p:nvSpPr>
        <p:spPr>
          <a:xfrm>
            <a:off x="304800" y="1295400"/>
            <a:ext cx="5867400" cy="4724400"/>
          </a:xfrm>
        </p:spPr>
        <p:txBody>
          <a:bodyPr/>
          <a:lstStyle/>
          <a:p>
            <a:r>
              <a:rPr lang="en-US" b="1" u="sng"/>
              <a:t>Lever-</a:t>
            </a:r>
            <a:r>
              <a:rPr lang="en-US"/>
              <a:t> a simple machine made of a bar that turns around a fived point</a:t>
            </a:r>
          </a:p>
        </p:txBody>
      </p:sp>
      <p:pic>
        <p:nvPicPr>
          <p:cNvPr id="17412" name="Picture 4"/>
          <p:cNvPicPr>
            <a:picLocks noChangeAspect="1" noChangeArrowheads="1"/>
          </p:cNvPicPr>
          <p:nvPr/>
        </p:nvPicPr>
        <p:blipFill>
          <a:blip r:embed="rId2" cstate="print"/>
          <a:srcRect/>
          <a:stretch>
            <a:fillRect/>
          </a:stretch>
        </p:blipFill>
        <p:spPr bwMode="auto">
          <a:xfrm>
            <a:off x="6096000" y="1371600"/>
            <a:ext cx="2814638"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p:txBody>
          <a:bodyPr/>
          <a:lstStyle/>
          <a:p>
            <a:r>
              <a:rPr lang="en-US" b="1" u="sng"/>
              <a:t>Pulley-</a:t>
            </a:r>
            <a:r>
              <a:rPr lang="en-US"/>
              <a:t> a basic lever that can change the direction of force.</a:t>
            </a:r>
          </a:p>
          <a:p>
            <a:r>
              <a:rPr lang="en-US"/>
              <a:t>If properly used a pulley system can multiply force</a:t>
            </a:r>
          </a:p>
          <a:p>
            <a:endParaRPr lang="en-US"/>
          </a:p>
        </p:txBody>
      </p:sp>
      <p:pic>
        <p:nvPicPr>
          <p:cNvPr id="16388" name="Picture 4"/>
          <p:cNvPicPr>
            <a:picLocks noChangeAspect="1" noChangeArrowheads="1"/>
          </p:cNvPicPr>
          <p:nvPr/>
        </p:nvPicPr>
        <p:blipFill>
          <a:blip r:embed="rId2" cstate="print"/>
          <a:srcRect/>
          <a:stretch>
            <a:fillRect/>
          </a:stretch>
        </p:blipFill>
        <p:spPr bwMode="auto">
          <a:xfrm>
            <a:off x="1524000" y="4114800"/>
            <a:ext cx="6172200" cy="1833563"/>
          </a:xfrm>
          <a:prstGeom prst="rect">
            <a:avLst/>
          </a:prstGeom>
          <a:noFill/>
          <a:ln w="9525">
            <a:noFill/>
            <a:miter lim="800000"/>
            <a:headEnd/>
            <a:tailEnd/>
          </a:ln>
          <a:effectLst/>
        </p:spPr>
      </p:pic>
      <p:sp>
        <p:nvSpPr>
          <p:cNvPr id="16389" name="Text Box 5"/>
          <p:cNvSpPr txBox="1">
            <a:spLocks noChangeArrowheads="1"/>
          </p:cNvSpPr>
          <p:nvPr/>
        </p:nvSpPr>
        <p:spPr bwMode="auto">
          <a:xfrm>
            <a:off x="2743200" y="6096000"/>
            <a:ext cx="3581400" cy="396875"/>
          </a:xfrm>
          <a:prstGeom prst="rect">
            <a:avLst/>
          </a:prstGeom>
          <a:noFill/>
          <a:ln w="9525">
            <a:noFill/>
            <a:miter lim="800000"/>
            <a:headEnd/>
            <a:tailEnd/>
          </a:ln>
          <a:effectLst/>
        </p:spPr>
        <p:txBody>
          <a:bodyPr>
            <a:spAutoFit/>
          </a:bodyPr>
          <a:lstStyle/>
          <a:p>
            <a:pPr algn="ctr">
              <a:spcBef>
                <a:spcPct val="50000"/>
              </a:spcBef>
            </a:pPr>
            <a:r>
              <a:rPr lang="en-US" sz="2000"/>
              <a:t>Pulley System</a:t>
            </a:r>
          </a:p>
        </p:txBody>
      </p:sp>
      <p:sp>
        <p:nvSpPr>
          <p:cNvPr id="16390" name="Rectangle 6"/>
          <p:cNvSpPr>
            <a:spLocks noChangeArrowheads="1"/>
          </p:cNvSpPr>
          <p:nvPr/>
        </p:nvSpPr>
        <p:spPr bwMode="auto">
          <a:xfrm>
            <a:off x="457200" y="0"/>
            <a:ext cx="8229600" cy="868363"/>
          </a:xfrm>
          <a:prstGeom prst="rect">
            <a:avLst/>
          </a:prstGeom>
          <a:noFill/>
          <a:ln w="9525">
            <a:noFill/>
            <a:miter lim="800000"/>
            <a:headEnd/>
            <a:tailEnd/>
          </a:ln>
          <a:effectLst/>
        </p:spPr>
        <p:txBody>
          <a:bodyPr anchor="ctr"/>
          <a:lstStyle/>
          <a:p>
            <a:pPr algn="ctr"/>
            <a:r>
              <a:rPr lang="en-US" sz="4400">
                <a:solidFill>
                  <a:schemeClr val="tx2"/>
                </a:solidFill>
              </a:rPr>
              <a:t>Example Simple Machines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28600" y="1600200"/>
            <a:ext cx="8610600" cy="4525963"/>
          </a:xfrm>
        </p:spPr>
        <p:txBody>
          <a:bodyPr/>
          <a:lstStyle/>
          <a:p>
            <a:r>
              <a:rPr lang="en-US" sz="2800" b="1" u="sng"/>
              <a:t>Incline Plane-</a:t>
            </a:r>
            <a:r>
              <a:rPr lang="en-US" sz="2800"/>
              <a:t> A surface at a slope</a:t>
            </a:r>
          </a:p>
          <a:p>
            <a:r>
              <a:rPr lang="en-US" sz="2800"/>
              <a:t>Sliding a load up an incline requires less force than lifting it up but you have to apply the force over a longer distance.</a:t>
            </a:r>
          </a:p>
        </p:txBody>
      </p:sp>
      <p:pic>
        <p:nvPicPr>
          <p:cNvPr id="19460" name="Picture 4"/>
          <p:cNvPicPr>
            <a:picLocks noChangeAspect="1" noChangeArrowheads="1"/>
          </p:cNvPicPr>
          <p:nvPr/>
        </p:nvPicPr>
        <p:blipFill>
          <a:blip r:embed="rId2" cstate="print"/>
          <a:srcRect/>
          <a:stretch>
            <a:fillRect/>
          </a:stretch>
        </p:blipFill>
        <p:spPr bwMode="auto">
          <a:xfrm>
            <a:off x="1676400" y="4648200"/>
            <a:ext cx="5943600" cy="2198688"/>
          </a:xfrm>
          <a:prstGeom prst="rect">
            <a:avLst/>
          </a:prstGeom>
          <a:noFill/>
          <a:ln w="9525">
            <a:noFill/>
            <a:miter lim="800000"/>
            <a:headEnd/>
            <a:tailEnd/>
          </a:ln>
          <a:effectLst/>
        </p:spPr>
      </p:pic>
      <p:sp>
        <p:nvSpPr>
          <p:cNvPr id="19462" name="Rectangle 6"/>
          <p:cNvSpPr>
            <a:spLocks noChangeArrowheads="1"/>
          </p:cNvSpPr>
          <p:nvPr/>
        </p:nvSpPr>
        <p:spPr bwMode="auto">
          <a:xfrm>
            <a:off x="457200" y="0"/>
            <a:ext cx="8229600" cy="868363"/>
          </a:xfrm>
          <a:prstGeom prst="rect">
            <a:avLst/>
          </a:prstGeom>
          <a:noFill/>
          <a:ln w="9525">
            <a:noFill/>
            <a:miter lim="800000"/>
            <a:headEnd/>
            <a:tailEnd/>
          </a:ln>
          <a:effectLst/>
        </p:spPr>
        <p:txBody>
          <a:bodyPr anchor="ctr"/>
          <a:lstStyle/>
          <a:p>
            <a:pPr algn="ctr"/>
            <a:r>
              <a:rPr lang="en-US" sz="4400">
                <a:solidFill>
                  <a:schemeClr val="tx2"/>
                </a:solidFill>
              </a:rPr>
              <a:t>Example Simple Machines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2400" i="1"/>
              <a:t>All simple machines follow the conservation of energy in an </a:t>
            </a:r>
            <a:br>
              <a:rPr lang="en-US" sz="2400" i="1"/>
            </a:br>
            <a:r>
              <a:rPr lang="en-US" sz="2400" i="1"/>
              <a:t>(in the absence of friction)</a:t>
            </a:r>
            <a:br>
              <a:rPr lang="en-US" sz="2400" i="1"/>
            </a:br>
            <a:r>
              <a:rPr lang="en-US" sz="2400" i="1"/>
              <a:t/>
            </a:r>
            <a:br>
              <a:rPr lang="en-US" sz="2400" i="1"/>
            </a:br>
            <a:r>
              <a:rPr lang="en-US" sz="3200" i="1"/>
              <a:t>F</a:t>
            </a:r>
            <a:r>
              <a:rPr lang="en-US" sz="3200" i="1" baseline="-25000"/>
              <a:t>in</a:t>
            </a:r>
            <a:r>
              <a:rPr lang="en-US" sz="3200" i="1"/>
              <a:t>d</a:t>
            </a:r>
            <a:r>
              <a:rPr lang="en-US" sz="3200" i="1" baseline="-25000"/>
              <a:t>in</a:t>
            </a:r>
            <a:r>
              <a:rPr lang="en-US" sz="3200" i="1"/>
              <a:t> = F</a:t>
            </a:r>
            <a:r>
              <a:rPr lang="en-US" sz="3200" i="1" baseline="-25000"/>
              <a:t>out</a:t>
            </a:r>
            <a:r>
              <a:rPr lang="en-US" sz="3200" i="1"/>
              <a:t>d</a:t>
            </a:r>
            <a:r>
              <a:rPr lang="en-US" sz="3200" i="1" baseline="-25000"/>
              <a:t>out</a:t>
            </a:r>
          </a:p>
        </p:txBody>
      </p:sp>
      <p:pic>
        <p:nvPicPr>
          <p:cNvPr id="14340" name="Picture 4"/>
          <p:cNvPicPr>
            <a:picLocks noChangeAspect="1" noChangeArrowheads="1"/>
          </p:cNvPicPr>
          <p:nvPr/>
        </p:nvPicPr>
        <p:blipFill>
          <a:blip r:embed="rId2" cstate="print"/>
          <a:srcRect/>
          <a:stretch>
            <a:fillRect/>
          </a:stretch>
        </p:blipFill>
        <p:spPr bwMode="auto">
          <a:xfrm>
            <a:off x="4495800" y="4953000"/>
            <a:ext cx="3733800" cy="1381125"/>
          </a:xfrm>
          <a:prstGeom prst="rect">
            <a:avLst/>
          </a:prstGeom>
          <a:noFill/>
          <a:ln w="9525">
            <a:noFill/>
            <a:miter lim="800000"/>
            <a:headEnd/>
            <a:tailEnd/>
          </a:ln>
          <a:effectLst/>
        </p:spPr>
      </p:pic>
      <p:pic>
        <p:nvPicPr>
          <p:cNvPr id="14342" name="Picture 6"/>
          <p:cNvPicPr>
            <a:picLocks noChangeAspect="1" noChangeArrowheads="1"/>
          </p:cNvPicPr>
          <p:nvPr/>
        </p:nvPicPr>
        <p:blipFill>
          <a:blip r:embed="rId3" cstate="print"/>
          <a:srcRect/>
          <a:stretch>
            <a:fillRect/>
          </a:stretch>
        </p:blipFill>
        <p:spPr bwMode="auto">
          <a:xfrm>
            <a:off x="914400" y="2590800"/>
            <a:ext cx="1714500" cy="2667000"/>
          </a:xfrm>
          <a:prstGeom prst="rect">
            <a:avLst/>
          </a:prstGeom>
          <a:noFill/>
          <a:ln w="9525">
            <a:noFill/>
            <a:miter lim="800000"/>
            <a:headEnd/>
            <a:tailEnd/>
          </a:ln>
          <a:effectLst/>
        </p:spPr>
      </p:pic>
      <p:pic>
        <p:nvPicPr>
          <p:cNvPr id="14343" name="Picture 7"/>
          <p:cNvPicPr>
            <a:picLocks noChangeAspect="1" noChangeArrowheads="1"/>
          </p:cNvPicPr>
          <p:nvPr/>
        </p:nvPicPr>
        <p:blipFill>
          <a:blip r:embed="rId4" cstate="print"/>
          <a:srcRect/>
          <a:stretch>
            <a:fillRect/>
          </a:stretch>
        </p:blipFill>
        <p:spPr bwMode="auto">
          <a:xfrm>
            <a:off x="4648200" y="2438400"/>
            <a:ext cx="3657600" cy="1062038"/>
          </a:xfrm>
          <a:prstGeom prst="rect">
            <a:avLst/>
          </a:prstGeom>
          <a:noFill/>
          <a:ln w="9525">
            <a:noFill/>
            <a:miter lim="800000"/>
            <a:headEnd/>
            <a:tailEnd/>
          </a:ln>
          <a:effectLst/>
        </p:spPr>
      </p:pic>
      <p:sp>
        <p:nvSpPr>
          <p:cNvPr id="14344" name="Line 8"/>
          <p:cNvSpPr>
            <a:spLocks noChangeShapeType="1"/>
          </p:cNvSpPr>
          <p:nvPr/>
        </p:nvSpPr>
        <p:spPr bwMode="auto">
          <a:xfrm>
            <a:off x="1143000" y="3276600"/>
            <a:ext cx="0" cy="914400"/>
          </a:xfrm>
          <a:prstGeom prst="line">
            <a:avLst/>
          </a:prstGeom>
          <a:noFill/>
          <a:ln w="9525">
            <a:solidFill>
              <a:schemeClr val="tx1"/>
            </a:solidFill>
            <a:round/>
            <a:headEnd/>
            <a:tailEnd type="triangle" w="med" len="med"/>
          </a:ln>
          <a:effectLst/>
        </p:spPr>
        <p:txBody>
          <a:bodyPr/>
          <a:lstStyle/>
          <a:p>
            <a:endParaRPr lang="en-US"/>
          </a:p>
        </p:txBody>
      </p:sp>
      <p:sp>
        <p:nvSpPr>
          <p:cNvPr id="14345" name="Text Box 9"/>
          <p:cNvSpPr txBox="1">
            <a:spLocks noChangeArrowheads="1"/>
          </p:cNvSpPr>
          <p:nvPr/>
        </p:nvSpPr>
        <p:spPr bwMode="auto">
          <a:xfrm>
            <a:off x="304800" y="3048000"/>
            <a:ext cx="762000" cy="1328738"/>
          </a:xfrm>
          <a:prstGeom prst="rect">
            <a:avLst/>
          </a:prstGeom>
          <a:noFill/>
          <a:ln w="9525">
            <a:noFill/>
            <a:miter lim="800000"/>
            <a:headEnd/>
            <a:tailEnd/>
          </a:ln>
          <a:effectLst/>
        </p:spPr>
        <p:txBody>
          <a:bodyPr>
            <a:spAutoFit/>
          </a:bodyPr>
          <a:lstStyle/>
          <a:p>
            <a:pPr algn="ctr">
              <a:spcBef>
                <a:spcPct val="50000"/>
              </a:spcBef>
            </a:pPr>
            <a:r>
              <a:rPr lang="en-US" sz="1800" b="1" u="sng"/>
              <a:t> In:</a:t>
            </a:r>
          </a:p>
          <a:p>
            <a:pPr>
              <a:spcBef>
                <a:spcPct val="50000"/>
              </a:spcBef>
            </a:pPr>
            <a:r>
              <a:rPr lang="en-US" sz="1800"/>
              <a:t>10 N over 2 m</a:t>
            </a:r>
          </a:p>
        </p:txBody>
      </p:sp>
      <p:sp>
        <p:nvSpPr>
          <p:cNvPr id="14347" name="Text Box 11"/>
          <p:cNvSpPr txBox="1">
            <a:spLocks noChangeArrowheads="1"/>
          </p:cNvSpPr>
          <p:nvPr/>
        </p:nvSpPr>
        <p:spPr bwMode="auto">
          <a:xfrm>
            <a:off x="2362200" y="3200400"/>
            <a:ext cx="762000" cy="1328738"/>
          </a:xfrm>
          <a:prstGeom prst="rect">
            <a:avLst/>
          </a:prstGeom>
          <a:noFill/>
          <a:ln w="9525">
            <a:noFill/>
            <a:miter lim="800000"/>
            <a:headEnd/>
            <a:tailEnd/>
          </a:ln>
          <a:effectLst/>
        </p:spPr>
        <p:txBody>
          <a:bodyPr>
            <a:spAutoFit/>
          </a:bodyPr>
          <a:lstStyle/>
          <a:p>
            <a:pPr algn="ctr">
              <a:spcBef>
                <a:spcPct val="50000"/>
              </a:spcBef>
            </a:pPr>
            <a:r>
              <a:rPr lang="en-US" sz="1800" b="1" u="sng"/>
              <a:t> Out:</a:t>
            </a:r>
          </a:p>
          <a:p>
            <a:pPr>
              <a:spcBef>
                <a:spcPct val="50000"/>
              </a:spcBef>
            </a:pPr>
            <a:r>
              <a:rPr lang="en-US" sz="1800"/>
              <a:t>20 N over 1 m</a:t>
            </a:r>
          </a:p>
        </p:txBody>
      </p:sp>
      <p:sp>
        <p:nvSpPr>
          <p:cNvPr id="14348" name="Text Box 12"/>
          <p:cNvSpPr txBox="1">
            <a:spLocks noChangeArrowheads="1"/>
          </p:cNvSpPr>
          <p:nvPr/>
        </p:nvSpPr>
        <p:spPr bwMode="auto">
          <a:xfrm>
            <a:off x="3733800" y="2286000"/>
            <a:ext cx="762000" cy="1328738"/>
          </a:xfrm>
          <a:prstGeom prst="rect">
            <a:avLst/>
          </a:prstGeom>
          <a:noFill/>
          <a:ln w="9525">
            <a:noFill/>
            <a:miter lim="800000"/>
            <a:headEnd/>
            <a:tailEnd/>
          </a:ln>
          <a:effectLst/>
        </p:spPr>
        <p:txBody>
          <a:bodyPr>
            <a:spAutoFit/>
          </a:bodyPr>
          <a:lstStyle/>
          <a:p>
            <a:pPr algn="ctr">
              <a:spcBef>
                <a:spcPct val="50000"/>
              </a:spcBef>
            </a:pPr>
            <a:r>
              <a:rPr lang="en-US" sz="1800" b="1" u="sng"/>
              <a:t> Out:</a:t>
            </a:r>
          </a:p>
          <a:p>
            <a:pPr>
              <a:spcBef>
                <a:spcPct val="50000"/>
              </a:spcBef>
            </a:pPr>
            <a:r>
              <a:rPr lang="en-US" sz="1800"/>
              <a:t>80 N over 1/8 m</a:t>
            </a:r>
          </a:p>
        </p:txBody>
      </p:sp>
      <p:sp>
        <p:nvSpPr>
          <p:cNvPr id="14349" name="Text Box 13"/>
          <p:cNvSpPr txBox="1">
            <a:spLocks noChangeArrowheads="1"/>
          </p:cNvSpPr>
          <p:nvPr/>
        </p:nvSpPr>
        <p:spPr bwMode="auto">
          <a:xfrm>
            <a:off x="8382000" y="2362200"/>
            <a:ext cx="762000" cy="1328738"/>
          </a:xfrm>
          <a:prstGeom prst="rect">
            <a:avLst/>
          </a:prstGeom>
          <a:noFill/>
          <a:ln w="9525">
            <a:noFill/>
            <a:miter lim="800000"/>
            <a:headEnd/>
            <a:tailEnd/>
          </a:ln>
          <a:effectLst/>
        </p:spPr>
        <p:txBody>
          <a:bodyPr>
            <a:spAutoFit/>
          </a:bodyPr>
          <a:lstStyle/>
          <a:p>
            <a:pPr algn="ctr">
              <a:spcBef>
                <a:spcPct val="50000"/>
              </a:spcBef>
            </a:pPr>
            <a:r>
              <a:rPr lang="en-US" sz="1800" b="1" u="sng"/>
              <a:t> In:</a:t>
            </a:r>
          </a:p>
          <a:p>
            <a:pPr>
              <a:spcBef>
                <a:spcPct val="50000"/>
              </a:spcBef>
            </a:pPr>
            <a:r>
              <a:rPr lang="en-US" sz="1800"/>
              <a:t>10 N over 1 m</a:t>
            </a:r>
          </a:p>
        </p:txBody>
      </p:sp>
      <p:sp>
        <p:nvSpPr>
          <p:cNvPr id="14350" name="Text Box 14"/>
          <p:cNvSpPr txBox="1">
            <a:spLocks noChangeArrowheads="1"/>
          </p:cNvSpPr>
          <p:nvPr/>
        </p:nvSpPr>
        <p:spPr bwMode="auto">
          <a:xfrm>
            <a:off x="3810000" y="5029200"/>
            <a:ext cx="762000" cy="1328738"/>
          </a:xfrm>
          <a:prstGeom prst="rect">
            <a:avLst/>
          </a:prstGeom>
          <a:noFill/>
          <a:ln w="9525">
            <a:noFill/>
            <a:miter lim="800000"/>
            <a:headEnd/>
            <a:tailEnd/>
          </a:ln>
          <a:effectLst/>
        </p:spPr>
        <p:txBody>
          <a:bodyPr>
            <a:spAutoFit/>
          </a:bodyPr>
          <a:lstStyle/>
          <a:p>
            <a:pPr algn="ctr">
              <a:spcBef>
                <a:spcPct val="50000"/>
              </a:spcBef>
            </a:pPr>
            <a:r>
              <a:rPr lang="en-US" sz="1800" b="1" u="sng"/>
              <a:t> In:</a:t>
            </a:r>
          </a:p>
          <a:p>
            <a:pPr>
              <a:spcBef>
                <a:spcPct val="50000"/>
              </a:spcBef>
            </a:pPr>
            <a:r>
              <a:rPr lang="en-US" sz="1800"/>
              <a:t>10 N over 5 m</a:t>
            </a:r>
          </a:p>
        </p:txBody>
      </p:sp>
      <p:sp>
        <p:nvSpPr>
          <p:cNvPr id="14351" name="Text Box 15"/>
          <p:cNvSpPr txBox="1">
            <a:spLocks noChangeArrowheads="1"/>
          </p:cNvSpPr>
          <p:nvPr/>
        </p:nvSpPr>
        <p:spPr bwMode="auto">
          <a:xfrm>
            <a:off x="8382000" y="5029200"/>
            <a:ext cx="762000" cy="1328738"/>
          </a:xfrm>
          <a:prstGeom prst="rect">
            <a:avLst/>
          </a:prstGeom>
          <a:noFill/>
          <a:ln w="9525">
            <a:noFill/>
            <a:miter lim="800000"/>
            <a:headEnd/>
            <a:tailEnd/>
          </a:ln>
          <a:effectLst/>
        </p:spPr>
        <p:txBody>
          <a:bodyPr>
            <a:spAutoFit/>
          </a:bodyPr>
          <a:lstStyle/>
          <a:p>
            <a:pPr algn="ctr">
              <a:spcBef>
                <a:spcPct val="50000"/>
              </a:spcBef>
            </a:pPr>
            <a:r>
              <a:rPr lang="en-US" sz="1800" b="1" u="sng"/>
              <a:t> Out:</a:t>
            </a:r>
          </a:p>
          <a:p>
            <a:pPr>
              <a:spcBef>
                <a:spcPct val="50000"/>
              </a:spcBef>
            </a:pPr>
            <a:r>
              <a:rPr lang="en-US" sz="1800"/>
              <a:t>50 N over 1 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533400"/>
            <a:ext cx="8229600" cy="5592763"/>
          </a:xfrm>
        </p:spPr>
        <p:txBody>
          <a:bodyPr/>
          <a:lstStyle/>
          <a:p>
            <a:pPr>
              <a:buFontTx/>
              <a:buNone/>
            </a:pPr>
            <a:r>
              <a:rPr lang="en-US"/>
              <a:t>Ex. E: Sally pushes a box up a ramp using a 15m plank.  The box moves a vertical distance of 1m and weighs 500 N, ideally with how much force must she push? </a:t>
            </a:r>
          </a:p>
        </p:txBody>
      </p:sp>
      <p:pic>
        <p:nvPicPr>
          <p:cNvPr id="21515" name="Picture 11"/>
          <p:cNvPicPr>
            <a:picLocks noChangeAspect="1" noChangeArrowheads="1"/>
          </p:cNvPicPr>
          <p:nvPr/>
        </p:nvPicPr>
        <p:blipFill>
          <a:blip r:embed="rId2" cstate="print"/>
          <a:srcRect/>
          <a:stretch>
            <a:fillRect/>
          </a:stretch>
        </p:blipFill>
        <p:spPr bwMode="auto">
          <a:xfrm>
            <a:off x="2133600" y="3505200"/>
            <a:ext cx="4714875" cy="1562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457200" y="533400"/>
            <a:ext cx="8229600" cy="5592763"/>
          </a:xfrm>
        </p:spPr>
        <p:txBody>
          <a:bodyPr/>
          <a:lstStyle/>
          <a:p>
            <a:pPr>
              <a:buFontTx/>
              <a:buNone/>
            </a:pPr>
            <a:r>
              <a:rPr lang="en-US"/>
              <a:t>Ex. E: Sally pushes a box up a ramp using a 15m plank.  The box moves a vertical distance of 1m and weighs 500 N, ideally with how much force must she push? </a:t>
            </a:r>
          </a:p>
        </p:txBody>
      </p:sp>
      <p:pic>
        <p:nvPicPr>
          <p:cNvPr id="83971" name="Picture 3"/>
          <p:cNvPicPr>
            <a:picLocks noChangeAspect="1" noChangeArrowheads="1"/>
          </p:cNvPicPr>
          <p:nvPr/>
        </p:nvPicPr>
        <p:blipFill>
          <a:blip r:embed="rId3" cstate="print"/>
          <a:srcRect/>
          <a:stretch>
            <a:fillRect/>
          </a:stretch>
        </p:blipFill>
        <p:spPr bwMode="auto">
          <a:xfrm>
            <a:off x="6629400" y="2819400"/>
            <a:ext cx="2124075" cy="703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457200" y="533400"/>
            <a:ext cx="8229600" cy="5592763"/>
          </a:xfrm>
        </p:spPr>
        <p:txBody>
          <a:bodyPr/>
          <a:lstStyle/>
          <a:p>
            <a:pPr>
              <a:buFontTx/>
              <a:buNone/>
            </a:pPr>
            <a:r>
              <a:rPr lang="en-US"/>
              <a:t>Ex. F: Eldred lifts a 110 N box a distance of 1.5 meter using a pulley system.  She pulls the rope for 3 meters to accomplish this.  With what ideal constant force must she pull?</a:t>
            </a:r>
          </a:p>
        </p:txBody>
      </p:sp>
      <p:pic>
        <p:nvPicPr>
          <p:cNvPr id="22532" name="Picture 4"/>
          <p:cNvPicPr>
            <a:picLocks noChangeAspect="1" noChangeArrowheads="1"/>
          </p:cNvPicPr>
          <p:nvPr/>
        </p:nvPicPr>
        <p:blipFill>
          <a:blip r:embed="rId2" cstate="print"/>
          <a:srcRect/>
          <a:stretch>
            <a:fillRect/>
          </a:stretch>
        </p:blipFill>
        <p:spPr bwMode="auto">
          <a:xfrm>
            <a:off x="7010400" y="2819400"/>
            <a:ext cx="171450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457200" y="533400"/>
            <a:ext cx="8229600" cy="5592763"/>
          </a:xfrm>
        </p:spPr>
        <p:txBody>
          <a:bodyPr/>
          <a:lstStyle/>
          <a:p>
            <a:pPr>
              <a:buFontTx/>
              <a:buNone/>
            </a:pPr>
            <a:r>
              <a:rPr lang="en-US"/>
              <a:t>Ex. F: Eldred lifts a 110 N box a distance of 1.5 meter using a pulley system.  She pulls the rope for 3 meters to accomplish this.  With what ideal constant force must she pull?</a:t>
            </a:r>
          </a:p>
        </p:txBody>
      </p:sp>
      <p:pic>
        <p:nvPicPr>
          <p:cNvPr id="84995" name="Picture 3"/>
          <p:cNvPicPr>
            <a:picLocks noChangeAspect="1" noChangeArrowheads="1"/>
          </p:cNvPicPr>
          <p:nvPr/>
        </p:nvPicPr>
        <p:blipFill>
          <a:blip r:embed="rId3" cstate="print"/>
          <a:srcRect/>
          <a:stretch>
            <a:fillRect/>
          </a:stretch>
        </p:blipFill>
        <p:spPr bwMode="auto">
          <a:xfrm>
            <a:off x="7010400" y="2819400"/>
            <a:ext cx="171450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Mechanical Advantage</a:t>
            </a:r>
          </a:p>
        </p:txBody>
      </p:sp>
      <p:sp>
        <p:nvSpPr>
          <p:cNvPr id="28675" name="Rectangle 3"/>
          <p:cNvSpPr>
            <a:spLocks noGrp="1" noChangeArrowheads="1"/>
          </p:cNvSpPr>
          <p:nvPr>
            <p:ph type="body" idx="1"/>
          </p:nvPr>
        </p:nvSpPr>
        <p:spPr/>
        <p:txBody>
          <a:bodyPr/>
          <a:lstStyle/>
          <a:p>
            <a:r>
              <a:rPr lang="en-US"/>
              <a:t>Mechanical advantage: how many times more force you get out of a simple machine</a:t>
            </a:r>
          </a:p>
          <a:p>
            <a:endParaRPr lang="en-US"/>
          </a:p>
          <a:p>
            <a:r>
              <a:rPr lang="en-US"/>
              <a:t>A mechanical advantage of 6 means the machine outputs 6 times more force</a:t>
            </a:r>
          </a:p>
        </p:txBody>
      </p:sp>
      <p:sp>
        <p:nvSpPr>
          <p:cNvPr id="28676" name="Text Box 4"/>
          <p:cNvSpPr txBox="1">
            <a:spLocks noChangeArrowheads="1"/>
          </p:cNvSpPr>
          <p:nvPr/>
        </p:nvSpPr>
        <p:spPr bwMode="auto">
          <a:xfrm>
            <a:off x="1828800" y="5486400"/>
            <a:ext cx="1600200" cy="579438"/>
          </a:xfrm>
          <a:prstGeom prst="rect">
            <a:avLst/>
          </a:prstGeom>
          <a:noFill/>
          <a:ln w="9525">
            <a:noFill/>
            <a:miter lim="800000"/>
            <a:headEnd/>
            <a:tailEnd/>
          </a:ln>
          <a:effectLst/>
        </p:spPr>
        <p:txBody>
          <a:bodyPr>
            <a:spAutoFit/>
          </a:bodyPr>
          <a:lstStyle/>
          <a:p>
            <a:pPr>
              <a:spcBef>
                <a:spcPct val="50000"/>
              </a:spcBef>
            </a:pPr>
            <a:r>
              <a:rPr lang="en-US"/>
              <a:t>10 N in</a:t>
            </a:r>
          </a:p>
        </p:txBody>
      </p:sp>
      <p:sp>
        <p:nvSpPr>
          <p:cNvPr id="28677" name="Rectangle 5"/>
          <p:cNvSpPr>
            <a:spLocks noChangeArrowheads="1"/>
          </p:cNvSpPr>
          <p:nvPr/>
        </p:nvSpPr>
        <p:spPr bwMode="auto">
          <a:xfrm>
            <a:off x="3886200" y="5105400"/>
            <a:ext cx="1752600" cy="1600200"/>
          </a:xfrm>
          <a:prstGeom prst="rect">
            <a:avLst/>
          </a:prstGeom>
          <a:solidFill>
            <a:schemeClr val="accent1"/>
          </a:solidFill>
          <a:ln w="9525">
            <a:solidFill>
              <a:schemeClr val="tx1"/>
            </a:solidFill>
            <a:miter lim="800000"/>
            <a:headEnd/>
            <a:tailEnd/>
          </a:ln>
          <a:effectLst/>
        </p:spPr>
        <p:txBody>
          <a:bodyPr wrap="none" anchor="ctr"/>
          <a:lstStyle/>
          <a:p>
            <a:pPr algn="ctr"/>
            <a:r>
              <a:rPr lang="en-US"/>
              <a:t>Machine</a:t>
            </a:r>
          </a:p>
          <a:p>
            <a:pPr algn="ctr"/>
            <a:r>
              <a:rPr lang="en-US"/>
              <a:t>w/</a:t>
            </a:r>
          </a:p>
          <a:p>
            <a:pPr algn="ctr"/>
            <a:r>
              <a:rPr lang="en-US"/>
              <a:t>6 M.A.</a:t>
            </a:r>
          </a:p>
        </p:txBody>
      </p:sp>
      <p:sp>
        <p:nvSpPr>
          <p:cNvPr id="28678" name="Line 6"/>
          <p:cNvSpPr>
            <a:spLocks noChangeShapeType="1"/>
          </p:cNvSpPr>
          <p:nvPr/>
        </p:nvSpPr>
        <p:spPr bwMode="auto">
          <a:xfrm>
            <a:off x="3271838" y="5791200"/>
            <a:ext cx="530225" cy="0"/>
          </a:xfrm>
          <a:prstGeom prst="line">
            <a:avLst/>
          </a:prstGeom>
          <a:noFill/>
          <a:ln w="50800">
            <a:solidFill>
              <a:srgbClr val="FF0000"/>
            </a:solidFill>
            <a:round/>
            <a:headEnd/>
            <a:tailEnd type="triangle" w="med" len="med"/>
          </a:ln>
          <a:effectLst/>
        </p:spPr>
        <p:txBody>
          <a:bodyPr/>
          <a:lstStyle/>
          <a:p>
            <a:endParaRPr lang="en-US"/>
          </a:p>
        </p:txBody>
      </p:sp>
      <p:sp>
        <p:nvSpPr>
          <p:cNvPr id="28679" name="Line 7"/>
          <p:cNvSpPr>
            <a:spLocks noChangeShapeType="1"/>
          </p:cNvSpPr>
          <p:nvPr/>
        </p:nvSpPr>
        <p:spPr bwMode="auto">
          <a:xfrm>
            <a:off x="5715000" y="5791200"/>
            <a:ext cx="530225" cy="0"/>
          </a:xfrm>
          <a:prstGeom prst="line">
            <a:avLst/>
          </a:prstGeom>
          <a:noFill/>
          <a:ln w="50800">
            <a:solidFill>
              <a:srgbClr val="FF0000"/>
            </a:solidFill>
            <a:round/>
            <a:headEnd/>
            <a:tailEnd type="triangle" w="med" len="med"/>
          </a:ln>
          <a:effectLst/>
        </p:spPr>
        <p:txBody>
          <a:bodyPr/>
          <a:lstStyle/>
          <a:p>
            <a:endParaRPr lang="en-US"/>
          </a:p>
        </p:txBody>
      </p:sp>
      <p:sp>
        <p:nvSpPr>
          <p:cNvPr id="28680" name="Text Box 8"/>
          <p:cNvSpPr txBox="1">
            <a:spLocks noChangeArrowheads="1"/>
          </p:cNvSpPr>
          <p:nvPr/>
        </p:nvSpPr>
        <p:spPr bwMode="auto">
          <a:xfrm>
            <a:off x="6324600" y="5486400"/>
            <a:ext cx="1905000" cy="579438"/>
          </a:xfrm>
          <a:prstGeom prst="rect">
            <a:avLst/>
          </a:prstGeom>
          <a:noFill/>
          <a:ln w="9525">
            <a:noFill/>
            <a:miter lim="800000"/>
            <a:headEnd/>
            <a:tailEnd/>
          </a:ln>
          <a:effectLst/>
        </p:spPr>
        <p:txBody>
          <a:bodyPr>
            <a:spAutoFit/>
          </a:bodyPr>
          <a:lstStyle/>
          <a:p>
            <a:pPr>
              <a:spcBef>
                <a:spcPct val="50000"/>
              </a:spcBef>
            </a:pPr>
            <a:r>
              <a:rPr lang="en-US"/>
              <a:t>60 N out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382000" cy="1782762"/>
          </a:xfrm>
        </p:spPr>
        <p:txBody>
          <a:bodyPr/>
          <a:lstStyle/>
          <a:p>
            <a:r>
              <a:rPr lang="en-US" sz="4000"/>
              <a:t>No machine is 100% efficient because of friction and loss of energy through heat</a:t>
            </a:r>
          </a:p>
        </p:txBody>
      </p:sp>
      <p:sp>
        <p:nvSpPr>
          <p:cNvPr id="29700" name="Text Box 4"/>
          <p:cNvSpPr txBox="1">
            <a:spLocks noChangeArrowheads="1"/>
          </p:cNvSpPr>
          <p:nvPr/>
        </p:nvSpPr>
        <p:spPr bwMode="auto">
          <a:xfrm>
            <a:off x="1600200" y="3200400"/>
            <a:ext cx="5638800" cy="579438"/>
          </a:xfrm>
          <a:prstGeom prst="rect">
            <a:avLst/>
          </a:prstGeom>
          <a:noFill/>
          <a:ln w="50800">
            <a:noFill/>
            <a:miter lim="800000"/>
            <a:headEnd/>
            <a:tailEnd/>
          </a:ln>
          <a:effectLst/>
        </p:spPr>
        <p:txBody>
          <a:bodyPr>
            <a:spAutoFit/>
          </a:bodyPr>
          <a:lstStyle/>
          <a:p>
            <a:pPr>
              <a:spcBef>
                <a:spcPct val="50000"/>
              </a:spcBef>
            </a:pPr>
            <a:r>
              <a:rPr lang="en-US"/>
              <a:t>Efficiency = ______ x 100%</a:t>
            </a:r>
          </a:p>
        </p:txBody>
      </p:sp>
      <p:sp>
        <p:nvSpPr>
          <p:cNvPr id="29701" name="Text Box 5"/>
          <p:cNvSpPr txBox="1">
            <a:spLocks noChangeArrowheads="1"/>
          </p:cNvSpPr>
          <p:nvPr/>
        </p:nvSpPr>
        <p:spPr bwMode="auto">
          <a:xfrm>
            <a:off x="4038600" y="3108325"/>
            <a:ext cx="1524000" cy="1311275"/>
          </a:xfrm>
          <a:prstGeom prst="rect">
            <a:avLst/>
          </a:prstGeom>
          <a:noFill/>
          <a:ln w="50800">
            <a:noFill/>
            <a:miter lim="800000"/>
            <a:headEnd/>
            <a:tailEnd/>
          </a:ln>
          <a:effectLst/>
        </p:spPr>
        <p:txBody>
          <a:bodyPr>
            <a:spAutoFit/>
          </a:bodyPr>
          <a:lstStyle/>
          <a:p>
            <a:pPr>
              <a:spcBef>
                <a:spcPct val="50000"/>
              </a:spcBef>
            </a:pPr>
            <a:r>
              <a:rPr lang="en-US"/>
              <a:t>W</a:t>
            </a:r>
            <a:r>
              <a:rPr lang="en-US" baseline="-25000"/>
              <a:t>out</a:t>
            </a:r>
            <a:endParaRPr lang="en-US"/>
          </a:p>
          <a:p>
            <a:pPr>
              <a:spcBef>
                <a:spcPct val="50000"/>
              </a:spcBef>
            </a:pPr>
            <a:r>
              <a:rPr lang="en-US"/>
              <a:t>W</a:t>
            </a:r>
            <a:r>
              <a:rPr lang="en-US" baseline="-25000"/>
              <a:t>in</a:t>
            </a:r>
            <a:endParaRPr lang="en-US"/>
          </a:p>
        </p:txBody>
      </p:sp>
      <p:sp>
        <p:nvSpPr>
          <p:cNvPr id="29703" name="Text Box 7"/>
          <p:cNvSpPr txBox="1">
            <a:spLocks noChangeArrowheads="1"/>
          </p:cNvSpPr>
          <p:nvPr/>
        </p:nvSpPr>
        <p:spPr bwMode="auto">
          <a:xfrm>
            <a:off x="1676400" y="5273675"/>
            <a:ext cx="5638800" cy="579438"/>
          </a:xfrm>
          <a:prstGeom prst="rect">
            <a:avLst/>
          </a:prstGeom>
          <a:noFill/>
          <a:ln w="50800">
            <a:noFill/>
            <a:miter lim="800000"/>
            <a:headEnd/>
            <a:tailEnd/>
          </a:ln>
          <a:effectLst/>
        </p:spPr>
        <p:txBody>
          <a:bodyPr>
            <a:spAutoFit/>
          </a:bodyPr>
          <a:lstStyle/>
          <a:p>
            <a:pPr>
              <a:spcBef>
                <a:spcPct val="50000"/>
              </a:spcBef>
            </a:pPr>
            <a:r>
              <a:rPr lang="en-US"/>
              <a:t>Efficiency = ______ x 100%</a:t>
            </a:r>
          </a:p>
        </p:txBody>
      </p:sp>
      <p:sp>
        <p:nvSpPr>
          <p:cNvPr id="29704" name="Text Box 8"/>
          <p:cNvSpPr txBox="1">
            <a:spLocks noChangeArrowheads="1"/>
          </p:cNvSpPr>
          <p:nvPr/>
        </p:nvSpPr>
        <p:spPr bwMode="auto">
          <a:xfrm>
            <a:off x="4114800" y="5181600"/>
            <a:ext cx="1524000" cy="1311275"/>
          </a:xfrm>
          <a:prstGeom prst="rect">
            <a:avLst/>
          </a:prstGeom>
          <a:noFill/>
          <a:ln w="50800">
            <a:noFill/>
            <a:miter lim="800000"/>
            <a:headEnd/>
            <a:tailEnd/>
          </a:ln>
          <a:effectLst/>
        </p:spPr>
        <p:txBody>
          <a:bodyPr>
            <a:spAutoFit/>
          </a:bodyPr>
          <a:lstStyle/>
          <a:p>
            <a:pPr>
              <a:spcBef>
                <a:spcPct val="50000"/>
              </a:spcBef>
            </a:pPr>
            <a:r>
              <a:rPr lang="en-US"/>
              <a:t>AMA</a:t>
            </a:r>
          </a:p>
          <a:p>
            <a:pPr>
              <a:spcBef>
                <a:spcPct val="50000"/>
              </a:spcBef>
            </a:pPr>
            <a:r>
              <a:rPr lang="en-US"/>
              <a:t>IMA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t>Intro</a:t>
            </a:r>
          </a:p>
        </p:txBody>
      </p:sp>
      <p:sp>
        <p:nvSpPr>
          <p:cNvPr id="125955" name="Rectangle 3"/>
          <p:cNvSpPr>
            <a:spLocks noGrp="1" noChangeArrowheads="1"/>
          </p:cNvSpPr>
          <p:nvPr>
            <p:ph type="body" idx="1"/>
          </p:nvPr>
        </p:nvSpPr>
        <p:spPr/>
        <p:txBody>
          <a:bodyPr/>
          <a:lstStyle/>
          <a:p>
            <a:pPr marL="609600" indent="-609600">
              <a:lnSpc>
                <a:spcPct val="90000"/>
              </a:lnSpc>
              <a:buFontTx/>
              <a:buAutoNum type="arabicPeriod"/>
            </a:pPr>
            <a:r>
              <a:rPr lang="en-US"/>
              <a:t>What would happen to the force of gravity if you doubled the mass of one object and tripled the distance it is away from the other.</a:t>
            </a:r>
          </a:p>
          <a:p>
            <a:pPr marL="609600" indent="-609600">
              <a:lnSpc>
                <a:spcPct val="90000"/>
              </a:lnSpc>
              <a:buFontTx/>
              <a:buAutoNum type="arabicPeriod"/>
            </a:pPr>
            <a:endParaRPr lang="en-US"/>
          </a:p>
          <a:p>
            <a:pPr marL="609600" indent="-609600">
              <a:lnSpc>
                <a:spcPct val="90000"/>
              </a:lnSpc>
              <a:buFontTx/>
              <a:buAutoNum type="arabicPeriod"/>
            </a:pPr>
            <a:r>
              <a:rPr lang="en-US"/>
              <a:t>What would happen to the tension in a rope (equal to F</a:t>
            </a:r>
            <a:r>
              <a:rPr lang="en-US" baseline="-25000"/>
              <a:t>c</a:t>
            </a:r>
            <a:r>
              <a:rPr lang="en-US"/>
              <a:t>) it your doubled the radius of the rope you were swinging around?</a:t>
            </a:r>
          </a:p>
          <a:p>
            <a:pPr marL="609600" indent="-609600">
              <a:lnSpc>
                <a:spcPct val="90000"/>
              </a:lnSpc>
              <a:buFontTx/>
              <a:buAutoNum type="arabicPeriod"/>
            </a:pP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0"/>
            <a:ext cx="8229600" cy="6126163"/>
          </a:xfrm>
        </p:spPr>
        <p:txBody>
          <a:bodyPr/>
          <a:lstStyle/>
          <a:p>
            <a:r>
              <a:rPr lang="en-US"/>
              <a:t>Ex. G: </a:t>
            </a:r>
          </a:p>
          <a:p>
            <a:r>
              <a:rPr lang="en-US" sz="2400"/>
              <a:t>a. how much work is put into this machine?</a:t>
            </a:r>
          </a:p>
          <a:p>
            <a:r>
              <a:rPr lang="en-US" sz="2400"/>
              <a:t>b. how much work does the machine output? </a:t>
            </a:r>
          </a:p>
          <a:p>
            <a:r>
              <a:rPr lang="en-US" sz="2400"/>
              <a:t>c. What is the efficiency of this machine?</a:t>
            </a:r>
          </a:p>
        </p:txBody>
      </p:sp>
      <p:pic>
        <p:nvPicPr>
          <p:cNvPr id="33797" name="Picture 5"/>
          <p:cNvPicPr>
            <a:picLocks noChangeAspect="1" noChangeArrowheads="1"/>
          </p:cNvPicPr>
          <p:nvPr/>
        </p:nvPicPr>
        <p:blipFill>
          <a:blip r:embed="rId2" cstate="print"/>
          <a:srcRect/>
          <a:stretch>
            <a:fillRect/>
          </a:stretch>
        </p:blipFill>
        <p:spPr bwMode="auto">
          <a:xfrm>
            <a:off x="1905000" y="2667000"/>
            <a:ext cx="5334000" cy="1597025"/>
          </a:xfrm>
          <a:prstGeom prst="rect">
            <a:avLst/>
          </a:prstGeom>
          <a:noFill/>
          <a:ln w="50800">
            <a:noFill/>
            <a:miter lim="800000"/>
            <a:headEnd/>
            <a:tailEnd/>
          </a:ln>
          <a:effectLst/>
        </p:spPr>
      </p:pic>
      <p:sp>
        <p:nvSpPr>
          <p:cNvPr id="33798" name="Text Box 6"/>
          <p:cNvSpPr txBox="1">
            <a:spLocks noChangeArrowheads="1"/>
          </p:cNvSpPr>
          <p:nvPr/>
        </p:nvSpPr>
        <p:spPr bwMode="auto">
          <a:xfrm>
            <a:off x="7239000" y="2209800"/>
            <a:ext cx="1905000" cy="2043113"/>
          </a:xfrm>
          <a:prstGeom prst="rect">
            <a:avLst/>
          </a:prstGeom>
          <a:noFill/>
          <a:ln w="50800">
            <a:noFill/>
            <a:miter lim="800000"/>
            <a:headEnd/>
            <a:tailEnd/>
          </a:ln>
          <a:effectLst/>
        </p:spPr>
        <p:txBody>
          <a:bodyPr>
            <a:spAutoFit/>
          </a:bodyPr>
          <a:lstStyle/>
          <a:p>
            <a:pPr>
              <a:spcBef>
                <a:spcPct val="50000"/>
              </a:spcBef>
            </a:pPr>
            <a:r>
              <a:rPr lang="en-US"/>
              <a:t>F</a:t>
            </a:r>
            <a:r>
              <a:rPr lang="en-US" baseline="-25000"/>
              <a:t>in</a:t>
            </a:r>
            <a:r>
              <a:rPr lang="en-US"/>
              <a:t>:10N</a:t>
            </a:r>
          </a:p>
          <a:p>
            <a:pPr>
              <a:spcBef>
                <a:spcPct val="50000"/>
              </a:spcBef>
            </a:pPr>
            <a:r>
              <a:rPr lang="en-US"/>
              <a:t>d</a:t>
            </a:r>
            <a:r>
              <a:rPr lang="en-US" baseline="-25000"/>
              <a:t>in</a:t>
            </a:r>
            <a:r>
              <a:rPr lang="en-US"/>
              <a:t>:1.2m</a:t>
            </a:r>
          </a:p>
          <a:p>
            <a:pPr>
              <a:spcBef>
                <a:spcPct val="50000"/>
              </a:spcBef>
            </a:pPr>
            <a:r>
              <a:rPr lang="en-US"/>
              <a:t>W</a:t>
            </a:r>
            <a:r>
              <a:rPr lang="en-US" baseline="-25000"/>
              <a:t>in</a:t>
            </a:r>
            <a:r>
              <a:rPr lang="en-US"/>
              <a:t>:?</a:t>
            </a:r>
          </a:p>
        </p:txBody>
      </p:sp>
      <p:sp>
        <p:nvSpPr>
          <p:cNvPr id="33799" name="Text Box 7"/>
          <p:cNvSpPr txBox="1">
            <a:spLocks noChangeArrowheads="1"/>
          </p:cNvSpPr>
          <p:nvPr/>
        </p:nvSpPr>
        <p:spPr bwMode="auto">
          <a:xfrm>
            <a:off x="0" y="2590800"/>
            <a:ext cx="2286000" cy="1801813"/>
          </a:xfrm>
          <a:prstGeom prst="rect">
            <a:avLst/>
          </a:prstGeom>
          <a:noFill/>
          <a:ln w="50800">
            <a:noFill/>
            <a:miter lim="800000"/>
            <a:headEnd/>
            <a:tailEnd/>
          </a:ln>
          <a:effectLst/>
        </p:spPr>
        <p:txBody>
          <a:bodyPr>
            <a:spAutoFit/>
          </a:bodyPr>
          <a:lstStyle/>
          <a:p>
            <a:pPr>
              <a:spcBef>
                <a:spcPct val="50000"/>
              </a:spcBef>
            </a:pPr>
            <a:r>
              <a:rPr lang="en-US" sz="2800"/>
              <a:t>F</a:t>
            </a:r>
            <a:r>
              <a:rPr lang="en-US" sz="2800" baseline="-25000"/>
              <a:t>out</a:t>
            </a:r>
            <a:r>
              <a:rPr lang="en-US" sz="2800"/>
              <a:t>:80N</a:t>
            </a:r>
          </a:p>
          <a:p>
            <a:pPr>
              <a:spcBef>
                <a:spcPct val="50000"/>
              </a:spcBef>
            </a:pPr>
            <a:r>
              <a:rPr lang="en-US" sz="2800"/>
              <a:t>d</a:t>
            </a:r>
            <a:r>
              <a:rPr lang="en-US" sz="2800" baseline="-25000"/>
              <a:t>out</a:t>
            </a:r>
            <a:r>
              <a:rPr lang="en-US" sz="2800"/>
              <a:t>:0.125m</a:t>
            </a:r>
          </a:p>
          <a:p>
            <a:pPr>
              <a:spcBef>
                <a:spcPct val="50000"/>
              </a:spcBef>
            </a:pPr>
            <a:r>
              <a:rPr lang="en-US" sz="2800"/>
              <a:t>W</a:t>
            </a:r>
            <a:r>
              <a:rPr lang="en-US" sz="2800" baseline="-25000"/>
              <a:t>out</a:t>
            </a:r>
            <a:r>
              <a:rPr lang="en-US" sz="2800"/>
              <a:t>=?</a:t>
            </a:r>
          </a:p>
        </p:txBody>
      </p:sp>
      <p:pic>
        <p:nvPicPr>
          <p:cNvPr id="33800" name="Picture 8"/>
          <p:cNvPicPr>
            <a:picLocks noChangeAspect="1" noChangeArrowheads="1"/>
          </p:cNvPicPr>
          <p:nvPr/>
        </p:nvPicPr>
        <p:blipFill>
          <a:blip r:embed="rId3" cstate="print"/>
          <a:srcRect/>
          <a:stretch>
            <a:fillRect/>
          </a:stretch>
        </p:blipFill>
        <p:spPr bwMode="auto">
          <a:xfrm>
            <a:off x="5734050" y="6019800"/>
            <a:ext cx="3409950" cy="838200"/>
          </a:xfrm>
          <a:prstGeom prst="rect">
            <a:avLst/>
          </a:prstGeom>
          <a:noFill/>
          <a:ln w="50800">
            <a:noFill/>
            <a:miter lim="800000"/>
            <a:headEnd/>
            <a:tailEnd/>
          </a:ln>
          <a:effectLst/>
        </p:spPr>
      </p:pic>
      <p:sp>
        <p:nvSpPr>
          <p:cNvPr id="33801" name="Text Box 9"/>
          <p:cNvSpPr txBox="1">
            <a:spLocks noChangeArrowheads="1"/>
          </p:cNvSpPr>
          <p:nvPr/>
        </p:nvSpPr>
        <p:spPr bwMode="auto">
          <a:xfrm>
            <a:off x="5638800" y="5105400"/>
            <a:ext cx="3124200" cy="579438"/>
          </a:xfrm>
          <a:prstGeom prst="rect">
            <a:avLst/>
          </a:prstGeom>
          <a:noFill/>
          <a:ln w="50800">
            <a:noFill/>
            <a:miter lim="800000"/>
            <a:headEnd/>
            <a:tailEnd/>
          </a:ln>
          <a:effectLst/>
        </p:spPr>
        <p:txBody>
          <a:bodyPr>
            <a:spAutoFit/>
          </a:bodyPr>
          <a:lstStyle/>
          <a:p>
            <a:pPr>
              <a:spcBef>
                <a:spcPct val="50000"/>
              </a:spcBef>
            </a:pPr>
            <a:r>
              <a:rPr lang="en-US"/>
              <a:t>W=Fd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457200" y="0"/>
            <a:ext cx="8229600" cy="6126163"/>
          </a:xfrm>
        </p:spPr>
        <p:txBody>
          <a:bodyPr/>
          <a:lstStyle/>
          <a:p>
            <a:r>
              <a:rPr lang="en-US"/>
              <a:t>Ex. G: </a:t>
            </a:r>
          </a:p>
          <a:p>
            <a:r>
              <a:rPr lang="en-US" sz="2400"/>
              <a:t>a. how much work is put into this machine?</a:t>
            </a:r>
          </a:p>
          <a:p>
            <a:r>
              <a:rPr lang="en-US" sz="2400"/>
              <a:t>b. how much work does the machine output? </a:t>
            </a:r>
          </a:p>
          <a:p>
            <a:r>
              <a:rPr lang="en-US" sz="2400"/>
              <a:t>c. What is the efficiency of this machine?</a:t>
            </a:r>
          </a:p>
        </p:txBody>
      </p:sp>
      <p:pic>
        <p:nvPicPr>
          <p:cNvPr id="87043" name="Picture 3"/>
          <p:cNvPicPr>
            <a:picLocks noChangeAspect="1" noChangeArrowheads="1"/>
          </p:cNvPicPr>
          <p:nvPr/>
        </p:nvPicPr>
        <p:blipFill>
          <a:blip r:embed="rId3" cstate="print"/>
          <a:srcRect/>
          <a:stretch>
            <a:fillRect/>
          </a:stretch>
        </p:blipFill>
        <p:spPr bwMode="auto">
          <a:xfrm>
            <a:off x="1905000" y="2667000"/>
            <a:ext cx="5334000" cy="1597025"/>
          </a:xfrm>
          <a:prstGeom prst="rect">
            <a:avLst/>
          </a:prstGeom>
          <a:noFill/>
          <a:ln w="50800">
            <a:noFill/>
            <a:miter lim="800000"/>
            <a:headEnd/>
            <a:tailEnd/>
          </a:ln>
          <a:effectLst/>
        </p:spPr>
      </p:pic>
      <p:sp>
        <p:nvSpPr>
          <p:cNvPr id="87044" name="Text Box 4"/>
          <p:cNvSpPr txBox="1">
            <a:spLocks noChangeArrowheads="1"/>
          </p:cNvSpPr>
          <p:nvPr/>
        </p:nvSpPr>
        <p:spPr bwMode="auto">
          <a:xfrm>
            <a:off x="7239000" y="2209800"/>
            <a:ext cx="1905000" cy="2043113"/>
          </a:xfrm>
          <a:prstGeom prst="rect">
            <a:avLst/>
          </a:prstGeom>
          <a:noFill/>
          <a:ln w="50800">
            <a:noFill/>
            <a:miter lim="800000"/>
            <a:headEnd/>
            <a:tailEnd/>
          </a:ln>
          <a:effectLst/>
        </p:spPr>
        <p:txBody>
          <a:bodyPr>
            <a:spAutoFit/>
          </a:bodyPr>
          <a:lstStyle/>
          <a:p>
            <a:pPr>
              <a:spcBef>
                <a:spcPct val="50000"/>
              </a:spcBef>
            </a:pPr>
            <a:r>
              <a:rPr lang="en-US"/>
              <a:t>F</a:t>
            </a:r>
            <a:r>
              <a:rPr lang="en-US" baseline="-25000"/>
              <a:t>in</a:t>
            </a:r>
            <a:r>
              <a:rPr lang="en-US"/>
              <a:t>:10N</a:t>
            </a:r>
          </a:p>
          <a:p>
            <a:pPr>
              <a:spcBef>
                <a:spcPct val="50000"/>
              </a:spcBef>
            </a:pPr>
            <a:r>
              <a:rPr lang="en-US"/>
              <a:t>d</a:t>
            </a:r>
            <a:r>
              <a:rPr lang="en-US" baseline="-25000"/>
              <a:t>in</a:t>
            </a:r>
            <a:r>
              <a:rPr lang="en-US"/>
              <a:t>:1.2m</a:t>
            </a:r>
          </a:p>
          <a:p>
            <a:pPr>
              <a:spcBef>
                <a:spcPct val="50000"/>
              </a:spcBef>
            </a:pPr>
            <a:r>
              <a:rPr lang="en-US"/>
              <a:t>W</a:t>
            </a:r>
            <a:r>
              <a:rPr lang="en-US" baseline="-25000"/>
              <a:t>in</a:t>
            </a:r>
            <a:r>
              <a:rPr lang="en-US"/>
              <a:t>:?</a:t>
            </a:r>
          </a:p>
        </p:txBody>
      </p:sp>
      <p:sp>
        <p:nvSpPr>
          <p:cNvPr id="87045" name="Text Box 5"/>
          <p:cNvSpPr txBox="1">
            <a:spLocks noChangeArrowheads="1"/>
          </p:cNvSpPr>
          <p:nvPr/>
        </p:nvSpPr>
        <p:spPr bwMode="auto">
          <a:xfrm>
            <a:off x="0" y="2590800"/>
            <a:ext cx="2286000" cy="1801813"/>
          </a:xfrm>
          <a:prstGeom prst="rect">
            <a:avLst/>
          </a:prstGeom>
          <a:noFill/>
          <a:ln w="50800">
            <a:noFill/>
            <a:miter lim="800000"/>
            <a:headEnd/>
            <a:tailEnd/>
          </a:ln>
          <a:effectLst/>
        </p:spPr>
        <p:txBody>
          <a:bodyPr>
            <a:spAutoFit/>
          </a:bodyPr>
          <a:lstStyle/>
          <a:p>
            <a:pPr>
              <a:spcBef>
                <a:spcPct val="50000"/>
              </a:spcBef>
            </a:pPr>
            <a:r>
              <a:rPr lang="en-US" sz="2800"/>
              <a:t>F</a:t>
            </a:r>
            <a:r>
              <a:rPr lang="en-US" sz="2800" baseline="-25000"/>
              <a:t>out</a:t>
            </a:r>
            <a:r>
              <a:rPr lang="en-US" sz="2800"/>
              <a:t>:80N</a:t>
            </a:r>
          </a:p>
          <a:p>
            <a:pPr>
              <a:spcBef>
                <a:spcPct val="50000"/>
              </a:spcBef>
            </a:pPr>
            <a:r>
              <a:rPr lang="en-US" sz="2800"/>
              <a:t>d</a:t>
            </a:r>
            <a:r>
              <a:rPr lang="en-US" sz="2800" baseline="-25000"/>
              <a:t>out</a:t>
            </a:r>
            <a:r>
              <a:rPr lang="en-US" sz="2800"/>
              <a:t>:0.125m</a:t>
            </a:r>
          </a:p>
          <a:p>
            <a:pPr>
              <a:spcBef>
                <a:spcPct val="50000"/>
              </a:spcBef>
            </a:pPr>
            <a:r>
              <a:rPr lang="en-US" sz="2800"/>
              <a:t>W</a:t>
            </a:r>
            <a:r>
              <a:rPr lang="en-US" sz="2800" baseline="-25000"/>
              <a:t>out</a:t>
            </a:r>
            <a:r>
              <a:rPr lang="en-US" sz="2800"/>
              <a:t>=?</a:t>
            </a:r>
          </a:p>
        </p:txBody>
      </p:sp>
      <p:pic>
        <p:nvPicPr>
          <p:cNvPr id="87046" name="Picture 6"/>
          <p:cNvPicPr>
            <a:picLocks noChangeAspect="1" noChangeArrowheads="1"/>
          </p:cNvPicPr>
          <p:nvPr/>
        </p:nvPicPr>
        <p:blipFill>
          <a:blip r:embed="rId4" cstate="print"/>
          <a:srcRect/>
          <a:stretch>
            <a:fillRect/>
          </a:stretch>
        </p:blipFill>
        <p:spPr bwMode="auto">
          <a:xfrm>
            <a:off x="5734050" y="6019800"/>
            <a:ext cx="3409950" cy="838200"/>
          </a:xfrm>
          <a:prstGeom prst="rect">
            <a:avLst/>
          </a:prstGeom>
          <a:noFill/>
          <a:ln w="50800">
            <a:noFill/>
            <a:miter lim="800000"/>
            <a:headEnd/>
            <a:tailEnd/>
          </a:ln>
          <a:effectLst/>
        </p:spPr>
      </p:pic>
      <p:sp>
        <p:nvSpPr>
          <p:cNvPr id="87047" name="Text Box 7"/>
          <p:cNvSpPr txBox="1">
            <a:spLocks noChangeArrowheads="1"/>
          </p:cNvSpPr>
          <p:nvPr/>
        </p:nvSpPr>
        <p:spPr bwMode="auto">
          <a:xfrm>
            <a:off x="5638800" y="5105400"/>
            <a:ext cx="3124200" cy="579438"/>
          </a:xfrm>
          <a:prstGeom prst="rect">
            <a:avLst/>
          </a:prstGeom>
          <a:noFill/>
          <a:ln w="50800">
            <a:noFill/>
            <a:miter lim="800000"/>
            <a:headEnd/>
            <a:tailEnd/>
          </a:ln>
          <a:effectLst/>
        </p:spPr>
        <p:txBody>
          <a:bodyPr>
            <a:spAutoFit/>
          </a:bodyPr>
          <a:lstStyle/>
          <a:p>
            <a:pPr>
              <a:spcBef>
                <a:spcPct val="50000"/>
              </a:spcBef>
            </a:pPr>
            <a:r>
              <a:rPr lang="en-US"/>
              <a:t>W=Fd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457200" y="0"/>
            <a:ext cx="8229600" cy="6126163"/>
          </a:xfrm>
        </p:spPr>
        <p:txBody>
          <a:bodyPr/>
          <a:lstStyle/>
          <a:p>
            <a:r>
              <a:rPr lang="en-US"/>
              <a:t>Ex. G: </a:t>
            </a:r>
          </a:p>
          <a:p>
            <a:r>
              <a:rPr lang="en-US" sz="2400"/>
              <a:t>a. how much work is put into this machine?</a:t>
            </a:r>
          </a:p>
          <a:p>
            <a:r>
              <a:rPr lang="en-US" sz="2400"/>
              <a:t>b. how much work does the machine output? </a:t>
            </a:r>
          </a:p>
          <a:p>
            <a:r>
              <a:rPr lang="en-US" sz="2400"/>
              <a:t>c. What is the efficiency of this machine?</a:t>
            </a:r>
          </a:p>
        </p:txBody>
      </p:sp>
      <p:pic>
        <p:nvPicPr>
          <p:cNvPr id="89091" name="Picture 3"/>
          <p:cNvPicPr>
            <a:picLocks noChangeAspect="1" noChangeArrowheads="1"/>
          </p:cNvPicPr>
          <p:nvPr/>
        </p:nvPicPr>
        <p:blipFill>
          <a:blip r:embed="rId3" cstate="print"/>
          <a:srcRect/>
          <a:stretch>
            <a:fillRect/>
          </a:stretch>
        </p:blipFill>
        <p:spPr bwMode="auto">
          <a:xfrm>
            <a:off x="1905000" y="2667000"/>
            <a:ext cx="5334000" cy="1597025"/>
          </a:xfrm>
          <a:prstGeom prst="rect">
            <a:avLst/>
          </a:prstGeom>
          <a:noFill/>
          <a:ln w="50800">
            <a:noFill/>
            <a:miter lim="800000"/>
            <a:headEnd/>
            <a:tailEnd/>
          </a:ln>
          <a:effectLst/>
        </p:spPr>
      </p:pic>
      <p:sp>
        <p:nvSpPr>
          <p:cNvPr id="89092" name="Text Box 4"/>
          <p:cNvSpPr txBox="1">
            <a:spLocks noChangeArrowheads="1"/>
          </p:cNvSpPr>
          <p:nvPr/>
        </p:nvSpPr>
        <p:spPr bwMode="auto">
          <a:xfrm>
            <a:off x="7239000" y="2209800"/>
            <a:ext cx="1905000" cy="2043113"/>
          </a:xfrm>
          <a:prstGeom prst="rect">
            <a:avLst/>
          </a:prstGeom>
          <a:noFill/>
          <a:ln w="50800">
            <a:noFill/>
            <a:miter lim="800000"/>
            <a:headEnd/>
            <a:tailEnd/>
          </a:ln>
          <a:effectLst/>
        </p:spPr>
        <p:txBody>
          <a:bodyPr>
            <a:spAutoFit/>
          </a:bodyPr>
          <a:lstStyle/>
          <a:p>
            <a:pPr>
              <a:spcBef>
                <a:spcPct val="50000"/>
              </a:spcBef>
            </a:pPr>
            <a:r>
              <a:rPr lang="en-US"/>
              <a:t>F</a:t>
            </a:r>
            <a:r>
              <a:rPr lang="en-US" baseline="-25000"/>
              <a:t>in</a:t>
            </a:r>
            <a:r>
              <a:rPr lang="en-US"/>
              <a:t>:10N</a:t>
            </a:r>
          </a:p>
          <a:p>
            <a:pPr>
              <a:spcBef>
                <a:spcPct val="50000"/>
              </a:spcBef>
            </a:pPr>
            <a:r>
              <a:rPr lang="en-US"/>
              <a:t>d</a:t>
            </a:r>
            <a:r>
              <a:rPr lang="en-US" baseline="-25000"/>
              <a:t>in</a:t>
            </a:r>
            <a:r>
              <a:rPr lang="en-US"/>
              <a:t>:1.2m</a:t>
            </a:r>
          </a:p>
          <a:p>
            <a:pPr>
              <a:spcBef>
                <a:spcPct val="50000"/>
              </a:spcBef>
            </a:pPr>
            <a:r>
              <a:rPr lang="en-US"/>
              <a:t>W</a:t>
            </a:r>
            <a:r>
              <a:rPr lang="en-US" baseline="-25000"/>
              <a:t>in</a:t>
            </a:r>
            <a:r>
              <a:rPr lang="en-US"/>
              <a:t>:?</a:t>
            </a:r>
          </a:p>
        </p:txBody>
      </p:sp>
      <p:sp>
        <p:nvSpPr>
          <p:cNvPr id="89093" name="Text Box 5"/>
          <p:cNvSpPr txBox="1">
            <a:spLocks noChangeArrowheads="1"/>
          </p:cNvSpPr>
          <p:nvPr/>
        </p:nvSpPr>
        <p:spPr bwMode="auto">
          <a:xfrm>
            <a:off x="0" y="2590800"/>
            <a:ext cx="2286000" cy="1801813"/>
          </a:xfrm>
          <a:prstGeom prst="rect">
            <a:avLst/>
          </a:prstGeom>
          <a:noFill/>
          <a:ln w="50800">
            <a:noFill/>
            <a:miter lim="800000"/>
            <a:headEnd/>
            <a:tailEnd/>
          </a:ln>
          <a:effectLst/>
        </p:spPr>
        <p:txBody>
          <a:bodyPr>
            <a:spAutoFit/>
          </a:bodyPr>
          <a:lstStyle/>
          <a:p>
            <a:pPr>
              <a:spcBef>
                <a:spcPct val="50000"/>
              </a:spcBef>
            </a:pPr>
            <a:r>
              <a:rPr lang="en-US" sz="2800"/>
              <a:t>F</a:t>
            </a:r>
            <a:r>
              <a:rPr lang="en-US" sz="2800" baseline="-25000"/>
              <a:t>out</a:t>
            </a:r>
            <a:r>
              <a:rPr lang="en-US" sz="2800"/>
              <a:t>:80N</a:t>
            </a:r>
          </a:p>
          <a:p>
            <a:pPr>
              <a:spcBef>
                <a:spcPct val="50000"/>
              </a:spcBef>
            </a:pPr>
            <a:r>
              <a:rPr lang="en-US" sz="2800"/>
              <a:t>d</a:t>
            </a:r>
            <a:r>
              <a:rPr lang="en-US" sz="2800" baseline="-25000"/>
              <a:t>out</a:t>
            </a:r>
            <a:r>
              <a:rPr lang="en-US" sz="2800"/>
              <a:t>:0.125m</a:t>
            </a:r>
          </a:p>
          <a:p>
            <a:pPr>
              <a:spcBef>
                <a:spcPct val="50000"/>
              </a:spcBef>
            </a:pPr>
            <a:r>
              <a:rPr lang="en-US" sz="2800"/>
              <a:t>W</a:t>
            </a:r>
            <a:r>
              <a:rPr lang="en-US" sz="2800" baseline="-25000"/>
              <a:t>out</a:t>
            </a:r>
            <a:r>
              <a:rPr lang="en-US" sz="2800"/>
              <a:t>=?</a:t>
            </a:r>
          </a:p>
        </p:txBody>
      </p:sp>
      <p:pic>
        <p:nvPicPr>
          <p:cNvPr id="89094" name="Picture 6"/>
          <p:cNvPicPr>
            <a:picLocks noChangeAspect="1" noChangeArrowheads="1"/>
          </p:cNvPicPr>
          <p:nvPr/>
        </p:nvPicPr>
        <p:blipFill>
          <a:blip r:embed="rId4" cstate="print"/>
          <a:srcRect/>
          <a:stretch>
            <a:fillRect/>
          </a:stretch>
        </p:blipFill>
        <p:spPr bwMode="auto">
          <a:xfrm>
            <a:off x="5734050" y="6019800"/>
            <a:ext cx="3409950" cy="838200"/>
          </a:xfrm>
          <a:prstGeom prst="rect">
            <a:avLst/>
          </a:prstGeom>
          <a:noFill/>
          <a:ln w="50800">
            <a:noFill/>
            <a:miter lim="800000"/>
            <a:headEnd/>
            <a:tailEnd/>
          </a:ln>
          <a:effectLst/>
        </p:spPr>
      </p:pic>
      <p:sp>
        <p:nvSpPr>
          <p:cNvPr id="89095" name="Text Box 7"/>
          <p:cNvSpPr txBox="1">
            <a:spLocks noChangeArrowheads="1"/>
          </p:cNvSpPr>
          <p:nvPr/>
        </p:nvSpPr>
        <p:spPr bwMode="auto">
          <a:xfrm>
            <a:off x="5638800" y="5105400"/>
            <a:ext cx="3124200" cy="579438"/>
          </a:xfrm>
          <a:prstGeom prst="rect">
            <a:avLst/>
          </a:prstGeom>
          <a:noFill/>
          <a:ln w="50800">
            <a:noFill/>
            <a:miter lim="800000"/>
            <a:headEnd/>
            <a:tailEnd/>
          </a:ln>
          <a:effectLst/>
        </p:spPr>
        <p:txBody>
          <a:bodyPr>
            <a:spAutoFit/>
          </a:bodyPr>
          <a:lstStyle/>
          <a:p>
            <a:pPr>
              <a:spcBef>
                <a:spcPct val="50000"/>
              </a:spcBef>
            </a:pPr>
            <a:r>
              <a:rPr lang="en-US"/>
              <a:t>W=Fd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a:xfrm>
            <a:off x="457200" y="0"/>
            <a:ext cx="8229600" cy="6126163"/>
          </a:xfrm>
        </p:spPr>
        <p:txBody>
          <a:bodyPr/>
          <a:lstStyle/>
          <a:p>
            <a:r>
              <a:rPr lang="en-US"/>
              <a:t>Ex. G: </a:t>
            </a:r>
          </a:p>
          <a:p>
            <a:r>
              <a:rPr lang="en-US" sz="2400"/>
              <a:t>a. how much work is put into this machine?</a:t>
            </a:r>
          </a:p>
          <a:p>
            <a:r>
              <a:rPr lang="en-US" sz="2400"/>
              <a:t>b. how much work does the machine output? </a:t>
            </a:r>
          </a:p>
          <a:p>
            <a:r>
              <a:rPr lang="en-US" sz="2400"/>
              <a:t>c. What is the efficiency of this machine?</a:t>
            </a:r>
          </a:p>
        </p:txBody>
      </p:sp>
      <p:pic>
        <p:nvPicPr>
          <p:cNvPr id="90115" name="Picture 3"/>
          <p:cNvPicPr>
            <a:picLocks noChangeAspect="1" noChangeArrowheads="1"/>
          </p:cNvPicPr>
          <p:nvPr/>
        </p:nvPicPr>
        <p:blipFill>
          <a:blip r:embed="rId3" cstate="print"/>
          <a:srcRect/>
          <a:stretch>
            <a:fillRect/>
          </a:stretch>
        </p:blipFill>
        <p:spPr bwMode="auto">
          <a:xfrm>
            <a:off x="1905000" y="2667000"/>
            <a:ext cx="5334000" cy="1597025"/>
          </a:xfrm>
          <a:prstGeom prst="rect">
            <a:avLst/>
          </a:prstGeom>
          <a:noFill/>
          <a:ln w="50800">
            <a:noFill/>
            <a:miter lim="800000"/>
            <a:headEnd/>
            <a:tailEnd/>
          </a:ln>
          <a:effectLst/>
        </p:spPr>
      </p:pic>
      <p:sp>
        <p:nvSpPr>
          <p:cNvPr id="90116" name="Text Box 4"/>
          <p:cNvSpPr txBox="1">
            <a:spLocks noChangeArrowheads="1"/>
          </p:cNvSpPr>
          <p:nvPr/>
        </p:nvSpPr>
        <p:spPr bwMode="auto">
          <a:xfrm>
            <a:off x="7239000" y="2209800"/>
            <a:ext cx="1905000" cy="2043113"/>
          </a:xfrm>
          <a:prstGeom prst="rect">
            <a:avLst/>
          </a:prstGeom>
          <a:noFill/>
          <a:ln w="50800">
            <a:noFill/>
            <a:miter lim="800000"/>
            <a:headEnd/>
            <a:tailEnd/>
          </a:ln>
          <a:effectLst/>
        </p:spPr>
        <p:txBody>
          <a:bodyPr>
            <a:spAutoFit/>
          </a:bodyPr>
          <a:lstStyle/>
          <a:p>
            <a:pPr>
              <a:spcBef>
                <a:spcPct val="50000"/>
              </a:spcBef>
            </a:pPr>
            <a:r>
              <a:rPr lang="en-US"/>
              <a:t>F</a:t>
            </a:r>
            <a:r>
              <a:rPr lang="en-US" baseline="-25000"/>
              <a:t>in</a:t>
            </a:r>
            <a:r>
              <a:rPr lang="en-US"/>
              <a:t>:10N</a:t>
            </a:r>
          </a:p>
          <a:p>
            <a:pPr>
              <a:spcBef>
                <a:spcPct val="50000"/>
              </a:spcBef>
            </a:pPr>
            <a:r>
              <a:rPr lang="en-US"/>
              <a:t>d</a:t>
            </a:r>
            <a:r>
              <a:rPr lang="en-US" baseline="-25000"/>
              <a:t>in</a:t>
            </a:r>
            <a:r>
              <a:rPr lang="en-US"/>
              <a:t>:1.2m</a:t>
            </a:r>
          </a:p>
          <a:p>
            <a:pPr>
              <a:spcBef>
                <a:spcPct val="50000"/>
              </a:spcBef>
            </a:pPr>
            <a:r>
              <a:rPr lang="en-US"/>
              <a:t>W</a:t>
            </a:r>
            <a:r>
              <a:rPr lang="en-US" baseline="-25000"/>
              <a:t>in</a:t>
            </a:r>
            <a:r>
              <a:rPr lang="en-US"/>
              <a:t>:?</a:t>
            </a:r>
          </a:p>
        </p:txBody>
      </p:sp>
      <p:sp>
        <p:nvSpPr>
          <p:cNvPr id="90117" name="Text Box 5"/>
          <p:cNvSpPr txBox="1">
            <a:spLocks noChangeArrowheads="1"/>
          </p:cNvSpPr>
          <p:nvPr/>
        </p:nvSpPr>
        <p:spPr bwMode="auto">
          <a:xfrm>
            <a:off x="0" y="2590800"/>
            <a:ext cx="2286000" cy="1801813"/>
          </a:xfrm>
          <a:prstGeom prst="rect">
            <a:avLst/>
          </a:prstGeom>
          <a:noFill/>
          <a:ln w="50800">
            <a:noFill/>
            <a:miter lim="800000"/>
            <a:headEnd/>
            <a:tailEnd/>
          </a:ln>
          <a:effectLst/>
        </p:spPr>
        <p:txBody>
          <a:bodyPr>
            <a:spAutoFit/>
          </a:bodyPr>
          <a:lstStyle/>
          <a:p>
            <a:pPr>
              <a:spcBef>
                <a:spcPct val="50000"/>
              </a:spcBef>
            </a:pPr>
            <a:r>
              <a:rPr lang="en-US" sz="2800"/>
              <a:t>F</a:t>
            </a:r>
            <a:r>
              <a:rPr lang="en-US" sz="2800" baseline="-25000"/>
              <a:t>out</a:t>
            </a:r>
            <a:r>
              <a:rPr lang="en-US" sz="2800"/>
              <a:t>:80N</a:t>
            </a:r>
          </a:p>
          <a:p>
            <a:pPr>
              <a:spcBef>
                <a:spcPct val="50000"/>
              </a:spcBef>
            </a:pPr>
            <a:r>
              <a:rPr lang="en-US" sz="2800"/>
              <a:t>d</a:t>
            </a:r>
            <a:r>
              <a:rPr lang="en-US" sz="2800" baseline="-25000"/>
              <a:t>out</a:t>
            </a:r>
            <a:r>
              <a:rPr lang="en-US" sz="2800"/>
              <a:t>:0.125m</a:t>
            </a:r>
          </a:p>
          <a:p>
            <a:pPr>
              <a:spcBef>
                <a:spcPct val="50000"/>
              </a:spcBef>
            </a:pPr>
            <a:r>
              <a:rPr lang="en-US" sz="2800"/>
              <a:t>W</a:t>
            </a:r>
            <a:r>
              <a:rPr lang="en-US" sz="2800" baseline="-25000"/>
              <a:t>out</a:t>
            </a:r>
            <a:r>
              <a:rPr lang="en-US" sz="2800"/>
              <a:t>=?</a:t>
            </a:r>
          </a:p>
        </p:txBody>
      </p:sp>
      <p:pic>
        <p:nvPicPr>
          <p:cNvPr id="90118" name="Picture 6"/>
          <p:cNvPicPr>
            <a:picLocks noChangeAspect="1" noChangeArrowheads="1"/>
          </p:cNvPicPr>
          <p:nvPr/>
        </p:nvPicPr>
        <p:blipFill>
          <a:blip r:embed="rId4" cstate="print"/>
          <a:srcRect/>
          <a:stretch>
            <a:fillRect/>
          </a:stretch>
        </p:blipFill>
        <p:spPr bwMode="auto">
          <a:xfrm>
            <a:off x="5734050" y="6019800"/>
            <a:ext cx="3409950" cy="838200"/>
          </a:xfrm>
          <a:prstGeom prst="rect">
            <a:avLst/>
          </a:prstGeom>
          <a:noFill/>
          <a:ln w="50800">
            <a:noFill/>
            <a:miter lim="800000"/>
            <a:headEnd/>
            <a:tailEnd/>
          </a:ln>
          <a:effectLst/>
        </p:spPr>
      </p:pic>
      <p:sp>
        <p:nvSpPr>
          <p:cNvPr id="90119" name="Text Box 7"/>
          <p:cNvSpPr txBox="1">
            <a:spLocks noChangeArrowheads="1"/>
          </p:cNvSpPr>
          <p:nvPr/>
        </p:nvSpPr>
        <p:spPr bwMode="auto">
          <a:xfrm>
            <a:off x="5638800" y="5105400"/>
            <a:ext cx="3124200" cy="579438"/>
          </a:xfrm>
          <a:prstGeom prst="rect">
            <a:avLst/>
          </a:prstGeom>
          <a:noFill/>
          <a:ln w="50800">
            <a:noFill/>
            <a:miter lim="800000"/>
            <a:headEnd/>
            <a:tailEnd/>
          </a:ln>
          <a:effectLst/>
        </p:spPr>
        <p:txBody>
          <a:bodyPr>
            <a:spAutoFit/>
          </a:bodyPr>
          <a:lstStyle/>
          <a:p>
            <a:pPr>
              <a:spcBef>
                <a:spcPct val="50000"/>
              </a:spcBef>
            </a:pPr>
            <a:r>
              <a:rPr lang="en-US"/>
              <a:t>W=Fd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p:txBody>
          <a:bodyPr/>
          <a:lstStyle/>
          <a:p>
            <a:r>
              <a:rPr lang="en-US"/>
              <a:t>Ideal Mechanical Advantage</a:t>
            </a:r>
          </a:p>
        </p:txBody>
      </p:sp>
      <p:sp>
        <p:nvSpPr>
          <p:cNvPr id="24580" name="Rectangle 4"/>
          <p:cNvSpPr>
            <a:spLocks noGrp="1" noChangeArrowheads="1"/>
          </p:cNvSpPr>
          <p:nvPr>
            <p:ph type="body" idx="1"/>
          </p:nvPr>
        </p:nvSpPr>
        <p:spPr>
          <a:xfrm>
            <a:off x="457200" y="1295400"/>
            <a:ext cx="8305800" cy="1295400"/>
          </a:xfrm>
        </p:spPr>
        <p:txBody>
          <a:bodyPr/>
          <a:lstStyle/>
          <a:p>
            <a:r>
              <a:rPr lang="en-US" sz="2400" b="1" u="sng"/>
              <a:t>Ideal Mechanical Advantage-</a:t>
            </a:r>
            <a:r>
              <a:rPr lang="en-US" sz="2400"/>
              <a:t> The mechanical advantage you should get out of a simple machine ignoring friction.  What you </a:t>
            </a:r>
            <a:r>
              <a:rPr lang="en-US" sz="2400" u="sng"/>
              <a:t>should get</a:t>
            </a:r>
            <a:r>
              <a:rPr lang="en-US" sz="2400"/>
              <a:t> based on distance.</a:t>
            </a:r>
          </a:p>
        </p:txBody>
      </p:sp>
      <p:pic>
        <p:nvPicPr>
          <p:cNvPr id="24585" name="Picture 9"/>
          <p:cNvPicPr>
            <a:picLocks noChangeAspect="1" noChangeArrowheads="1"/>
          </p:cNvPicPr>
          <p:nvPr/>
        </p:nvPicPr>
        <p:blipFill>
          <a:blip r:embed="rId2" cstate="print"/>
          <a:srcRect/>
          <a:stretch>
            <a:fillRect/>
          </a:stretch>
        </p:blipFill>
        <p:spPr bwMode="auto">
          <a:xfrm>
            <a:off x="3048000" y="2667000"/>
            <a:ext cx="2362200" cy="1339850"/>
          </a:xfrm>
          <a:prstGeom prst="rect">
            <a:avLst/>
          </a:prstGeom>
          <a:noFill/>
          <a:ln w="9525">
            <a:noFill/>
            <a:miter lim="800000"/>
            <a:headEnd/>
            <a:tailEnd/>
          </a:ln>
          <a:effectLst/>
        </p:spPr>
      </p:pic>
      <p:pic>
        <p:nvPicPr>
          <p:cNvPr id="24589" name="Picture 13"/>
          <p:cNvPicPr>
            <a:picLocks noChangeAspect="1" noChangeArrowheads="1"/>
          </p:cNvPicPr>
          <p:nvPr/>
        </p:nvPicPr>
        <p:blipFill>
          <a:blip r:embed="rId3" cstate="print"/>
          <a:srcRect/>
          <a:stretch>
            <a:fillRect/>
          </a:stretch>
        </p:blipFill>
        <p:spPr bwMode="auto">
          <a:xfrm>
            <a:off x="1447800" y="4191000"/>
            <a:ext cx="5962650" cy="1733550"/>
          </a:xfrm>
          <a:prstGeom prst="rect">
            <a:avLst/>
          </a:prstGeom>
          <a:noFill/>
          <a:ln w="50800">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Actual Mechanical Advantage</a:t>
            </a:r>
          </a:p>
        </p:txBody>
      </p:sp>
      <p:sp>
        <p:nvSpPr>
          <p:cNvPr id="25603" name="Rectangle 3"/>
          <p:cNvSpPr>
            <a:spLocks noGrp="1" noChangeArrowheads="1"/>
          </p:cNvSpPr>
          <p:nvPr>
            <p:ph type="body" idx="1"/>
          </p:nvPr>
        </p:nvSpPr>
        <p:spPr>
          <a:xfrm>
            <a:off x="457200" y="1600200"/>
            <a:ext cx="8229600" cy="990600"/>
          </a:xfrm>
        </p:spPr>
        <p:txBody>
          <a:bodyPr/>
          <a:lstStyle/>
          <a:p>
            <a:r>
              <a:rPr lang="en-US" sz="2400" b="1" u="sng"/>
              <a:t>Actual Mechanical Advantage</a:t>
            </a:r>
            <a:r>
              <a:rPr lang="en-US" sz="2400"/>
              <a:t>- ratio of input to output force.  How much your force is actually multiplied</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p:txBody>
      </p:sp>
      <p:pic>
        <p:nvPicPr>
          <p:cNvPr id="25605" name="Picture 5"/>
          <p:cNvPicPr>
            <a:picLocks noChangeAspect="1" noChangeArrowheads="1"/>
          </p:cNvPicPr>
          <p:nvPr/>
        </p:nvPicPr>
        <p:blipFill>
          <a:blip r:embed="rId2" cstate="print"/>
          <a:srcRect/>
          <a:stretch>
            <a:fillRect/>
          </a:stretch>
        </p:blipFill>
        <p:spPr bwMode="auto">
          <a:xfrm>
            <a:off x="3276600" y="2514600"/>
            <a:ext cx="2133600" cy="1168400"/>
          </a:xfrm>
          <a:prstGeom prst="rect">
            <a:avLst/>
          </a:prstGeom>
          <a:noFill/>
          <a:ln w="9525">
            <a:noFill/>
            <a:miter lim="800000"/>
            <a:headEnd/>
            <a:tailEnd/>
          </a:ln>
          <a:effectLst/>
        </p:spPr>
      </p:pic>
      <p:sp>
        <p:nvSpPr>
          <p:cNvPr id="25607" name="Rectangle 7"/>
          <p:cNvSpPr>
            <a:spLocks noChangeArrowheads="1"/>
          </p:cNvSpPr>
          <p:nvPr/>
        </p:nvSpPr>
        <p:spPr bwMode="auto">
          <a:xfrm>
            <a:off x="304800" y="4800600"/>
            <a:ext cx="381000" cy="914400"/>
          </a:xfrm>
          <a:prstGeom prst="rect">
            <a:avLst/>
          </a:prstGeom>
          <a:solidFill>
            <a:schemeClr val="bg1"/>
          </a:solidFill>
          <a:ln w="50800">
            <a:solidFill>
              <a:schemeClr val="bg1"/>
            </a:solidFill>
            <a:miter lim="800000"/>
            <a:headEnd/>
            <a:tailEnd/>
          </a:ln>
          <a:effectLst/>
        </p:spPr>
        <p:txBody>
          <a:bodyPr wrap="none" anchor="ctr"/>
          <a:lstStyle/>
          <a:p>
            <a:endParaRPr lang="en-US"/>
          </a:p>
        </p:txBody>
      </p:sp>
      <p:sp>
        <p:nvSpPr>
          <p:cNvPr id="25608" name="Rectangle 8"/>
          <p:cNvSpPr>
            <a:spLocks noChangeArrowheads="1"/>
          </p:cNvSpPr>
          <p:nvPr/>
        </p:nvSpPr>
        <p:spPr bwMode="auto">
          <a:xfrm>
            <a:off x="8305800" y="3276600"/>
            <a:ext cx="838200" cy="2057400"/>
          </a:xfrm>
          <a:prstGeom prst="rect">
            <a:avLst/>
          </a:prstGeom>
          <a:solidFill>
            <a:schemeClr val="bg1"/>
          </a:solidFill>
          <a:ln w="50800">
            <a:solidFill>
              <a:schemeClr val="bg1"/>
            </a:solidFill>
            <a:miter lim="800000"/>
            <a:headEnd/>
            <a:tailEnd/>
          </a:ln>
          <a:effectLst/>
        </p:spPr>
        <p:txBody>
          <a:bodyPr wrap="none" anchor="ctr"/>
          <a:lstStyle/>
          <a:p>
            <a:endParaRPr lang="en-US"/>
          </a:p>
        </p:txBody>
      </p:sp>
      <p:pic>
        <p:nvPicPr>
          <p:cNvPr id="25610" name="Picture 10"/>
          <p:cNvPicPr>
            <a:picLocks noChangeAspect="1" noChangeArrowheads="1"/>
          </p:cNvPicPr>
          <p:nvPr/>
        </p:nvPicPr>
        <p:blipFill>
          <a:blip r:embed="rId3" cstate="print"/>
          <a:srcRect/>
          <a:stretch>
            <a:fillRect/>
          </a:stretch>
        </p:blipFill>
        <p:spPr bwMode="auto">
          <a:xfrm>
            <a:off x="1676400" y="4419600"/>
            <a:ext cx="5962650" cy="1733550"/>
          </a:xfrm>
          <a:prstGeom prst="rect">
            <a:avLst/>
          </a:prstGeom>
          <a:noFill/>
          <a:ln w="50800">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57200" y="457200"/>
            <a:ext cx="8229600" cy="5668963"/>
          </a:xfrm>
        </p:spPr>
        <p:txBody>
          <a:bodyPr/>
          <a:lstStyle/>
          <a:p>
            <a:r>
              <a:rPr lang="en-US"/>
              <a:t>Ex. H:  What is the ideal mechanical advantage below?</a:t>
            </a:r>
          </a:p>
          <a:p>
            <a:r>
              <a:rPr lang="en-US"/>
              <a:t>Ex. I: What is the actual mechanical advantage below?</a:t>
            </a:r>
          </a:p>
        </p:txBody>
      </p:sp>
      <p:pic>
        <p:nvPicPr>
          <p:cNvPr id="34821" name="Picture 5"/>
          <p:cNvPicPr>
            <a:picLocks noChangeAspect="1" noChangeArrowheads="1"/>
          </p:cNvPicPr>
          <p:nvPr/>
        </p:nvPicPr>
        <p:blipFill>
          <a:blip r:embed="rId2" cstate="print"/>
          <a:srcRect/>
          <a:stretch>
            <a:fillRect/>
          </a:stretch>
        </p:blipFill>
        <p:spPr bwMode="auto">
          <a:xfrm>
            <a:off x="1676400" y="4419600"/>
            <a:ext cx="5962650" cy="1733550"/>
          </a:xfrm>
          <a:prstGeom prst="rect">
            <a:avLst/>
          </a:prstGeom>
          <a:noFill/>
          <a:ln w="50800">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457200" y="457200"/>
            <a:ext cx="8229600" cy="5668963"/>
          </a:xfrm>
        </p:spPr>
        <p:txBody>
          <a:bodyPr/>
          <a:lstStyle/>
          <a:p>
            <a:r>
              <a:rPr lang="en-US"/>
              <a:t>Ex. H:  What is the ideal mechanical advantage below?</a:t>
            </a:r>
          </a:p>
        </p:txBody>
      </p:sp>
      <p:pic>
        <p:nvPicPr>
          <p:cNvPr id="91139" name="Picture 3"/>
          <p:cNvPicPr>
            <a:picLocks noChangeAspect="1" noChangeArrowheads="1"/>
          </p:cNvPicPr>
          <p:nvPr/>
        </p:nvPicPr>
        <p:blipFill>
          <a:blip r:embed="rId3" cstate="print"/>
          <a:srcRect/>
          <a:stretch>
            <a:fillRect/>
          </a:stretch>
        </p:blipFill>
        <p:spPr bwMode="auto">
          <a:xfrm>
            <a:off x="1676400" y="4419600"/>
            <a:ext cx="5962650" cy="1733550"/>
          </a:xfrm>
          <a:prstGeom prst="rect">
            <a:avLst/>
          </a:prstGeom>
          <a:noFill/>
          <a:ln w="50800">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a:xfrm>
            <a:off x="457200" y="457200"/>
            <a:ext cx="8229600" cy="5668963"/>
          </a:xfrm>
        </p:spPr>
        <p:txBody>
          <a:bodyPr/>
          <a:lstStyle/>
          <a:p>
            <a:r>
              <a:rPr lang="en-US"/>
              <a:t>Ex. I: What is the actual mechanical advantage below?</a:t>
            </a:r>
          </a:p>
        </p:txBody>
      </p:sp>
      <p:pic>
        <p:nvPicPr>
          <p:cNvPr id="92163" name="Picture 3"/>
          <p:cNvPicPr>
            <a:picLocks noChangeAspect="1" noChangeArrowheads="1"/>
          </p:cNvPicPr>
          <p:nvPr/>
        </p:nvPicPr>
        <p:blipFill>
          <a:blip r:embed="rId3" cstate="print"/>
          <a:srcRect/>
          <a:stretch>
            <a:fillRect/>
          </a:stretch>
        </p:blipFill>
        <p:spPr bwMode="auto">
          <a:xfrm>
            <a:off x="1676400" y="4419600"/>
            <a:ext cx="5962650" cy="1733550"/>
          </a:xfrm>
          <a:prstGeom prst="rect">
            <a:avLst/>
          </a:prstGeom>
          <a:noFill/>
          <a:ln w="50800">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4000"/>
              <a:t>(MA) Mechanical Advantage of a Simple Pulley System</a:t>
            </a:r>
          </a:p>
        </p:txBody>
      </p:sp>
      <p:sp>
        <p:nvSpPr>
          <p:cNvPr id="32771" name="Rectangle 3"/>
          <p:cNvSpPr>
            <a:spLocks noGrp="1" noChangeArrowheads="1"/>
          </p:cNvSpPr>
          <p:nvPr>
            <p:ph type="body" idx="1"/>
          </p:nvPr>
        </p:nvSpPr>
        <p:spPr>
          <a:xfrm>
            <a:off x="457200" y="1600200"/>
            <a:ext cx="5791200" cy="4525963"/>
          </a:xfrm>
        </p:spPr>
        <p:txBody>
          <a:bodyPr/>
          <a:lstStyle/>
          <a:p>
            <a:pPr>
              <a:lnSpc>
                <a:spcPct val="80000"/>
              </a:lnSpc>
            </a:pPr>
            <a:r>
              <a:rPr lang="en-US" sz="2800"/>
              <a:t>MA = same as the number of strands of rope that actually support the load.</a:t>
            </a:r>
          </a:p>
          <a:p>
            <a:pPr>
              <a:lnSpc>
                <a:spcPct val="80000"/>
              </a:lnSpc>
            </a:pPr>
            <a:endParaRPr lang="en-US" sz="2800"/>
          </a:p>
          <a:p>
            <a:pPr>
              <a:lnSpc>
                <a:spcPct val="80000"/>
              </a:lnSpc>
            </a:pPr>
            <a:r>
              <a:rPr lang="en-US" sz="2800"/>
              <a:t>Only two strands support the load here- one is only used to change direction</a:t>
            </a:r>
          </a:p>
          <a:p>
            <a:pPr>
              <a:lnSpc>
                <a:spcPct val="80000"/>
              </a:lnSpc>
            </a:pPr>
            <a:endParaRPr lang="en-US" sz="2800"/>
          </a:p>
          <a:p>
            <a:pPr>
              <a:lnSpc>
                <a:spcPct val="80000"/>
              </a:lnSpc>
            </a:pPr>
            <a:r>
              <a:rPr lang="en-US" sz="2800"/>
              <a:t>MA here is 2 – The individual only has to pull with </a:t>
            </a:r>
            <a:r>
              <a:rPr lang="en-US" sz="2800" u="sng"/>
              <a:t>half the force</a:t>
            </a:r>
            <a:r>
              <a:rPr lang="en-US" sz="2800"/>
              <a:t> but twice the distance.</a:t>
            </a:r>
          </a:p>
          <a:p>
            <a:pPr>
              <a:lnSpc>
                <a:spcPct val="80000"/>
              </a:lnSpc>
            </a:pPr>
            <a:endParaRPr lang="en-US" sz="2800"/>
          </a:p>
        </p:txBody>
      </p:sp>
      <p:grpSp>
        <p:nvGrpSpPr>
          <p:cNvPr id="32772" name="Group 4"/>
          <p:cNvGrpSpPr>
            <a:grpSpLocks/>
          </p:cNvGrpSpPr>
          <p:nvPr/>
        </p:nvGrpSpPr>
        <p:grpSpPr bwMode="auto">
          <a:xfrm>
            <a:off x="6781800" y="2209800"/>
            <a:ext cx="2114550" cy="3429000"/>
            <a:chOff x="3888" y="1968"/>
            <a:chExt cx="1332" cy="2160"/>
          </a:xfrm>
        </p:grpSpPr>
        <p:pic>
          <p:nvPicPr>
            <p:cNvPr id="32773" name="Picture 5"/>
            <p:cNvPicPr>
              <a:picLocks noChangeAspect="1" noChangeArrowheads="1"/>
            </p:cNvPicPr>
            <p:nvPr/>
          </p:nvPicPr>
          <p:blipFill>
            <a:blip r:embed="rId2" cstate="print"/>
            <a:srcRect/>
            <a:stretch>
              <a:fillRect/>
            </a:stretch>
          </p:blipFill>
          <p:spPr bwMode="auto">
            <a:xfrm>
              <a:off x="3888" y="1968"/>
              <a:ext cx="1332" cy="2160"/>
            </a:xfrm>
            <a:prstGeom prst="rect">
              <a:avLst/>
            </a:prstGeom>
            <a:noFill/>
            <a:ln w="9525">
              <a:noFill/>
              <a:miter lim="800000"/>
              <a:headEnd/>
              <a:tailEnd/>
            </a:ln>
            <a:effectLst/>
          </p:spPr>
        </p:pic>
        <p:sp>
          <p:nvSpPr>
            <p:cNvPr id="32774" name="Oval 6"/>
            <p:cNvSpPr>
              <a:spLocks noChangeArrowheads="1"/>
            </p:cNvSpPr>
            <p:nvPr/>
          </p:nvSpPr>
          <p:spPr bwMode="auto">
            <a:xfrm>
              <a:off x="4464" y="2928"/>
              <a:ext cx="144" cy="144"/>
            </a:xfrm>
            <a:prstGeom prst="ellipse">
              <a:avLst/>
            </a:prstGeom>
            <a:solidFill>
              <a:schemeClr val="accent1"/>
            </a:solidFill>
            <a:ln w="9525">
              <a:solidFill>
                <a:schemeClr val="tx1"/>
              </a:solidFill>
              <a:round/>
              <a:headEnd/>
              <a:tailEnd/>
            </a:ln>
            <a:effectLst/>
          </p:spPr>
          <p:txBody>
            <a:bodyPr wrap="none" anchor="ctr"/>
            <a:lstStyle/>
            <a:p>
              <a:pPr algn="ctr"/>
              <a:r>
                <a:rPr lang="en-US" sz="1200"/>
                <a:t>1</a:t>
              </a:r>
            </a:p>
          </p:txBody>
        </p:sp>
        <p:sp>
          <p:nvSpPr>
            <p:cNvPr id="32775" name="Oval 7"/>
            <p:cNvSpPr>
              <a:spLocks noChangeArrowheads="1"/>
            </p:cNvSpPr>
            <p:nvPr/>
          </p:nvSpPr>
          <p:spPr bwMode="auto">
            <a:xfrm>
              <a:off x="4704" y="2928"/>
              <a:ext cx="144" cy="144"/>
            </a:xfrm>
            <a:prstGeom prst="ellipse">
              <a:avLst/>
            </a:prstGeom>
            <a:solidFill>
              <a:schemeClr val="accent1"/>
            </a:solidFill>
            <a:ln w="9525">
              <a:solidFill>
                <a:schemeClr val="tx1"/>
              </a:solidFill>
              <a:round/>
              <a:headEnd/>
              <a:tailEnd/>
            </a:ln>
            <a:effectLst/>
          </p:spPr>
          <p:txBody>
            <a:bodyPr wrap="none" anchor="ctr"/>
            <a:lstStyle/>
            <a:p>
              <a:pPr algn="ctr"/>
              <a:r>
                <a:rPr lang="en-US" sz="1200"/>
                <a:t>2</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Work</a:t>
            </a:r>
          </a:p>
        </p:txBody>
      </p:sp>
      <p:sp>
        <p:nvSpPr>
          <p:cNvPr id="5123" name="Rectangle 3"/>
          <p:cNvSpPr>
            <a:spLocks noGrp="1" noChangeArrowheads="1"/>
          </p:cNvSpPr>
          <p:nvPr>
            <p:ph type="body" idx="1"/>
          </p:nvPr>
        </p:nvSpPr>
        <p:spPr>
          <a:xfrm>
            <a:off x="533400" y="1447800"/>
            <a:ext cx="8001000" cy="5181600"/>
          </a:xfrm>
        </p:spPr>
        <p:txBody>
          <a:bodyPr/>
          <a:lstStyle/>
          <a:p>
            <a:r>
              <a:rPr lang="en-US"/>
              <a:t>Work is done when a force acts on an object and moves it a certain distance.</a:t>
            </a:r>
          </a:p>
          <a:p>
            <a:endParaRPr lang="en-US"/>
          </a:p>
          <a:p>
            <a:r>
              <a:rPr lang="en-US"/>
              <a:t>Work = net force x distance</a:t>
            </a:r>
          </a:p>
          <a:p>
            <a:endParaRPr lang="en-US"/>
          </a:p>
          <a:p>
            <a:r>
              <a:rPr lang="en-US" b="1"/>
              <a:t>W=Fd</a:t>
            </a:r>
          </a:p>
          <a:p>
            <a:r>
              <a:rPr lang="en-US"/>
              <a:t>The unit for work is the </a:t>
            </a:r>
          </a:p>
          <a:p>
            <a:pPr>
              <a:buFontTx/>
              <a:buNone/>
            </a:pPr>
            <a:r>
              <a:rPr lang="en-US" b="1"/>
              <a:t>   </a:t>
            </a:r>
            <a:r>
              <a:rPr lang="en-US" b="1" u="sng"/>
              <a:t>Joule</a:t>
            </a:r>
            <a:r>
              <a:rPr lang="en-US"/>
              <a:t> which is a N</a:t>
            </a:r>
            <a:r>
              <a:rPr lang="en-US">
                <a:cs typeface="Arial" charset="0"/>
              </a:rPr>
              <a:t>·m</a:t>
            </a:r>
          </a:p>
          <a:p>
            <a:pPr>
              <a:buFontTx/>
              <a:buNone/>
            </a:pPr>
            <a:endParaRPr lang="en-US"/>
          </a:p>
          <a:p>
            <a:endParaRPr lang="en-US" b="1"/>
          </a:p>
        </p:txBody>
      </p:sp>
      <p:sp>
        <p:nvSpPr>
          <p:cNvPr id="5125" name="Text Box 5"/>
          <p:cNvSpPr txBox="1">
            <a:spLocks noChangeArrowheads="1"/>
          </p:cNvSpPr>
          <p:nvPr/>
        </p:nvSpPr>
        <p:spPr bwMode="auto">
          <a:xfrm rot="16200000">
            <a:off x="8163719" y="4652169"/>
            <a:ext cx="1292225" cy="366713"/>
          </a:xfrm>
          <a:prstGeom prst="rect">
            <a:avLst/>
          </a:prstGeom>
          <a:noFill/>
          <a:ln w="9525">
            <a:noFill/>
            <a:miter lim="800000"/>
            <a:headEnd/>
            <a:tailEnd/>
          </a:ln>
          <a:effectLst/>
        </p:spPr>
        <p:txBody>
          <a:bodyPr>
            <a:spAutoFit/>
          </a:bodyPr>
          <a:lstStyle/>
          <a:p>
            <a:pPr>
              <a:spcBef>
                <a:spcPct val="50000"/>
              </a:spcBef>
            </a:pPr>
            <a:r>
              <a:rPr lang="en-US" sz="1800"/>
              <a:t>d = 2.5 m</a:t>
            </a:r>
          </a:p>
        </p:txBody>
      </p:sp>
      <p:sp>
        <p:nvSpPr>
          <p:cNvPr id="5126" name="Line 6"/>
          <p:cNvSpPr>
            <a:spLocks noChangeShapeType="1"/>
          </p:cNvSpPr>
          <p:nvPr/>
        </p:nvSpPr>
        <p:spPr bwMode="auto">
          <a:xfrm flipH="1" flipV="1">
            <a:off x="8991600" y="3429000"/>
            <a:ext cx="14288" cy="2362200"/>
          </a:xfrm>
          <a:prstGeom prst="line">
            <a:avLst/>
          </a:prstGeom>
          <a:noFill/>
          <a:ln w="9525">
            <a:solidFill>
              <a:schemeClr val="tx1"/>
            </a:solidFill>
            <a:round/>
            <a:headEnd/>
            <a:tailEnd type="triangle" w="med" len="med"/>
          </a:ln>
          <a:effectLst/>
        </p:spPr>
        <p:txBody>
          <a:bodyPr/>
          <a:lstStyle/>
          <a:p>
            <a:endParaRPr lang="en-US"/>
          </a:p>
        </p:txBody>
      </p:sp>
      <p:sp>
        <p:nvSpPr>
          <p:cNvPr id="5127" name="Text Box 7"/>
          <p:cNvSpPr txBox="1">
            <a:spLocks noChangeArrowheads="1"/>
          </p:cNvSpPr>
          <p:nvPr/>
        </p:nvSpPr>
        <p:spPr bwMode="auto">
          <a:xfrm>
            <a:off x="6705600" y="6096000"/>
            <a:ext cx="2438400" cy="366713"/>
          </a:xfrm>
          <a:prstGeom prst="rect">
            <a:avLst/>
          </a:prstGeom>
          <a:noFill/>
          <a:ln w="9525">
            <a:noFill/>
            <a:miter lim="800000"/>
            <a:headEnd/>
            <a:tailEnd/>
          </a:ln>
          <a:effectLst/>
        </p:spPr>
        <p:txBody>
          <a:bodyPr>
            <a:spAutoFit/>
          </a:bodyPr>
          <a:lstStyle/>
          <a:p>
            <a:pPr>
              <a:spcBef>
                <a:spcPct val="50000"/>
              </a:spcBef>
            </a:pPr>
            <a:r>
              <a:rPr lang="en-US" sz="1800"/>
              <a:t>500 N of force applied</a:t>
            </a:r>
          </a:p>
        </p:txBody>
      </p:sp>
      <p:pic>
        <p:nvPicPr>
          <p:cNvPr id="5129" name="Picture 9" descr="MM900283995[1]"/>
          <p:cNvPicPr>
            <a:picLocks noChangeAspect="1" noChangeArrowheads="1" noCrop="1"/>
          </p:cNvPicPr>
          <p:nvPr/>
        </p:nvPicPr>
        <p:blipFill>
          <a:blip r:embed="rId2" cstate="print"/>
          <a:srcRect/>
          <a:stretch>
            <a:fillRect/>
          </a:stretch>
        </p:blipFill>
        <p:spPr bwMode="auto">
          <a:xfrm>
            <a:off x="5943600" y="3200400"/>
            <a:ext cx="2543175" cy="270033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57200" y="609600"/>
            <a:ext cx="8229600" cy="5516563"/>
          </a:xfrm>
        </p:spPr>
        <p:txBody>
          <a:bodyPr/>
          <a:lstStyle/>
          <a:p>
            <a:pPr>
              <a:buFontTx/>
              <a:buNone/>
            </a:pPr>
            <a:r>
              <a:rPr lang="en-US"/>
              <a:t>J. What would be the ideal mechanical advantage of the pulley system below?</a:t>
            </a:r>
          </a:p>
        </p:txBody>
      </p:sp>
      <p:pic>
        <p:nvPicPr>
          <p:cNvPr id="35851" name="Picture 11" descr="57-second-pulley-system-q98-1189x3267"/>
          <p:cNvPicPr>
            <a:picLocks noChangeAspect="1" noChangeArrowheads="1"/>
          </p:cNvPicPr>
          <p:nvPr/>
        </p:nvPicPr>
        <p:blipFill>
          <a:blip r:embed="rId2" cstate="print"/>
          <a:srcRect/>
          <a:stretch>
            <a:fillRect/>
          </a:stretch>
        </p:blipFill>
        <p:spPr bwMode="auto">
          <a:xfrm>
            <a:off x="3505200" y="1981200"/>
            <a:ext cx="1531938" cy="420052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a:xfrm>
            <a:off x="457200" y="609600"/>
            <a:ext cx="8229600" cy="5516563"/>
          </a:xfrm>
        </p:spPr>
        <p:txBody>
          <a:bodyPr/>
          <a:lstStyle/>
          <a:p>
            <a:pPr>
              <a:buFontTx/>
              <a:buNone/>
            </a:pPr>
            <a:r>
              <a:rPr lang="en-US"/>
              <a:t>J. What would be the ideal mechanical advantage of the pulley system below?</a:t>
            </a:r>
          </a:p>
        </p:txBody>
      </p:sp>
      <p:pic>
        <p:nvPicPr>
          <p:cNvPr id="93187" name="Picture 3" descr="57-second-pulley-system-q98-1189x3267"/>
          <p:cNvPicPr>
            <a:picLocks noChangeAspect="1" noChangeArrowheads="1"/>
          </p:cNvPicPr>
          <p:nvPr/>
        </p:nvPicPr>
        <p:blipFill>
          <a:blip r:embed="rId3" cstate="print"/>
          <a:srcRect/>
          <a:stretch>
            <a:fillRect/>
          </a:stretch>
        </p:blipFill>
        <p:spPr bwMode="auto">
          <a:xfrm>
            <a:off x="3505200" y="1981200"/>
            <a:ext cx="1531938" cy="420052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457200" y="1143000"/>
            <a:ext cx="8229600" cy="4983163"/>
          </a:xfrm>
        </p:spPr>
        <p:txBody>
          <a:bodyPr/>
          <a:lstStyle/>
          <a:p>
            <a:pPr marL="381000" indent="-381000">
              <a:lnSpc>
                <a:spcPct val="80000"/>
              </a:lnSpc>
              <a:buFontTx/>
              <a:buNone/>
            </a:pPr>
            <a:r>
              <a:rPr lang="en-US" sz="1800"/>
              <a:t>Problem Set 2</a:t>
            </a:r>
          </a:p>
          <a:p>
            <a:pPr marL="381000" indent="-381000">
              <a:lnSpc>
                <a:spcPct val="80000"/>
              </a:lnSpc>
              <a:buFontTx/>
              <a:buNone/>
            </a:pPr>
            <a:r>
              <a:rPr lang="en-US" sz="1800"/>
              <a:t>1.  John pushes a box up a ramp using a 10m plank.  The box moves a vertical distance of 2m and weighs 500 N, ideally with how much force must he push? </a:t>
            </a:r>
          </a:p>
          <a:p>
            <a:pPr marL="381000" indent="-381000">
              <a:lnSpc>
                <a:spcPct val="80000"/>
              </a:lnSpc>
              <a:buFontTx/>
              <a:buNone/>
            </a:pPr>
            <a:endParaRPr lang="en-US" sz="1800"/>
          </a:p>
          <a:p>
            <a:pPr marL="381000" indent="-381000">
              <a:lnSpc>
                <a:spcPct val="80000"/>
              </a:lnSpc>
              <a:buFontTx/>
              <a:buNone/>
            </a:pPr>
            <a:r>
              <a:rPr lang="en-US" sz="1800"/>
              <a:t>2.  What is the actual mechanical advantage when you apply a force of 3N to lift a 15 N object?</a:t>
            </a:r>
          </a:p>
          <a:p>
            <a:pPr marL="381000" indent="-381000">
              <a:lnSpc>
                <a:spcPct val="80000"/>
              </a:lnSpc>
              <a:buFontTx/>
              <a:buNone/>
            </a:pPr>
            <a:endParaRPr lang="en-US" sz="1800"/>
          </a:p>
          <a:p>
            <a:pPr marL="381000" indent="-381000">
              <a:lnSpc>
                <a:spcPct val="80000"/>
              </a:lnSpc>
              <a:buFontTx/>
              <a:buNone/>
            </a:pPr>
            <a:r>
              <a:rPr lang="en-US" sz="1800"/>
              <a:t>3.  What is the ideal mechanical advantage when you use a 8m long slab as an incline plane to lift an object 2?</a:t>
            </a:r>
          </a:p>
          <a:p>
            <a:pPr marL="381000" indent="-381000">
              <a:lnSpc>
                <a:spcPct val="80000"/>
              </a:lnSpc>
              <a:buFontTx/>
              <a:buNone/>
            </a:pPr>
            <a:endParaRPr lang="en-US" sz="1800"/>
          </a:p>
          <a:p>
            <a:pPr marL="381000" indent="-381000">
              <a:lnSpc>
                <a:spcPct val="80000"/>
              </a:lnSpc>
              <a:buFontTx/>
              <a:buNone/>
            </a:pPr>
            <a:r>
              <a:rPr lang="en-US" sz="1800"/>
              <a:t>4.  Sam uses an inclined plane to move a 65 N box onto a loading dock.   The ramp is five meters long and the loading dock is 1.5 meters high.  If the loading dock height was 2.5 meters, how would the mechanical advantage of the inclined plane change?</a:t>
            </a:r>
          </a:p>
          <a:p>
            <a:pPr marL="381000" indent="-381000">
              <a:lnSpc>
                <a:spcPct val="80000"/>
              </a:lnSpc>
              <a:buFontTx/>
              <a:buAutoNum type="alphaLcPeriod"/>
            </a:pPr>
            <a:r>
              <a:rPr lang="en-US" sz="1800"/>
              <a:t>MA would decrease</a:t>
            </a:r>
          </a:p>
          <a:p>
            <a:pPr marL="381000" indent="-381000">
              <a:lnSpc>
                <a:spcPct val="80000"/>
              </a:lnSpc>
              <a:buFontTx/>
              <a:buAutoNum type="alphaLcPeriod"/>
            </a:pPr>
            <a:r>
              <a:rPr lang="en-US" sz="1800"/>
              <a:t>MA would increase</a:t>
            </a:r>
          </a:p>
          <a:p>
            <a:pPr marL="381000" indent="-381000">
              <a:lnSpc>
                <a:spcPct val="80000"/>
              </a:lnSpc>
              <a:buFontTx/>
              <a:buAutoNum type="alphaLcPeriod"/>
            </a:pPr>
            <a:r>
              <a:rPr lang="en-US" sz="1800"/>
              <a:t>MA would become zero</a:t>
            </a:r>
          </a:p>
          <a:p>
            <a:pPr marL="381000" indent="-381000">
              <a:lnSpc>
                <a:spcPct val="80000"/>
              </a:lnSpc>
              <a:buFontTx/>
              <a:buAutoNum type="alphaLcPeriod"/>
            </a:pPr>
            <a:r>
              <a:rPr lang="en-US" sz="1800"/>
              <a:t>MA would not change</a:t>
            </a:r>
          </a:p>
          <a:p>
            <a:pPr marL="381000" indent="-381000">
              <a:lnSpc>
                <a:spcPct val="80000"/>
              </a:lnSpc>
              <a:buFontTx/>
              <a:buNone/>
            </a:pPr>
            <a:endParaRPr lang="en-US" sz="1800"/>
          </a:p>
        </p:txBody>
      </p:sp>
      <p:pic>
        <p:nvPicPr>
          <p:cNvPr id="78855" name="Picture 7"/>
          <p:cNvPicPr>
            <a:picLocks noChangeAspect="1" noChangeArrowheads="1"/>
          </p:cNvPicPr>
          <p:nvPr/>
        </p:nvPicPr>
        <p:blipFill>
          <a:blip r:embed="rId2" cstate="print"/>
          <a:srcRect/>
          <a:stretch>
            <a:fillRect/>
          </a:stretch>
        </p:blipFill>
        <p:spPr bwMode="auto">
          <a:xfrm>
            <a:off x="5181600" y="228600"/>
            <a:ext cx="3543300" cy="1209675"/>
          </a:xfrm>
          <a:prstGeom prst="rect">
            <a:avLst/>
          </a:prstGeom>
          <a:noFill/>
          <a:ln w="349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xfrm>
            <a:off x="457200" y="1143000"/>
            <a:ext cx="8229600" cy="4983163"/>
          </a:xfrm>
        </p:spPr>
        <p:txBody>
          <a:bodyPr/>
          <a:lstStyle/>
          <a:p>
            <a:pPr marL="381000" indent="-381000">
              <a:buFontTx/>
              <a:buNone/>
            </a:pPr>
            <a:r>
              <a:rPr lang="en-US"/>
              <a:t>Problem Set 2</a:t>
            </a:r>
          </a:p>
          <a:p>
            <a:pPr marL="381000" indent="-381000">
              <a:buFontTx/>
              <a:buNone/>
            </a:pPr>
            <a:r>
              <a:rPr lang="en-US"/>
              <a:t>#1 John pushes a box up a ramp using a 10m plank.  The box moves a vertical distance of 2m and weighs 500 N, ideally with how much force must he push? </a:t>
            </a:r>
          </a:p>
          <a:p>
            <a:pPr marL="381000" indent="-381000">
              <a:buFontTx/>
              <a:buNone/>
            </a:pPr>
            <a:endParaRPr lang="en-US"/>
          </a:p>
        </p:txBody>
      </p:sp>
      <p:pic>
        <p:nvPicPr>
          <p:cNvPr id="94211" name="Picture 3"/>
          <p:cNvPicPr>
            <a:picLocks noChangeAspect="1" noChangeArrowheads="1"/>
          </p:cNvPicPr>
          <p:nvPr/>
        </p:nvPicPr>
        <p:blipFill>
          <a:blip r:embed="rId3" cstate="print"/>
          <a:srcRect/>
          <a:stretch>
            <a:fillRect/>
          </a:stretch>
        </p:blipFill>
        <p:spPr bwMode="auto">
          <a:xfrm>
            <a:off x="5181600" y="228600"/>
            <a:ext cx="3543300" cy="1209675"/>
          </a:xfrm>
          <a:prstGeom prst="rect">
            <a:avLst/>
          </a:prstGeom>
          <a:noFill/>
          <a:ln w="349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xfrm>
            <a:off x="457200" y="1143000"/>
            <a:ext cx="8229600" cy="4983163"/>
          </a:xfrm>
        </p:spPr>
        <p:txBody>
          <a:bodyPr/>
          <a:lstStyle/>
          <a:p>
            <a:pPr marL="381000" indent="-381000">
              <a:buFontTx/>
              <a:buNone/>
            </a:pPr>
            <a:r>
              <a:rPr lang="en-US"/>
              <a:t>Problem Set 2</a:t>
            </a:r>
          </a:p>
          <a:p>
            <a:pPr marL="381000" indent="-381000">
              <a:buFontTx/>
              <a:buNone/>
            </a:pPr>
            <a:r>
              <a:rPr lang="en-US"/>
              <a:t>#2 What is the actual mechanical advantage when you apply a force of 3N to lift a 15 N object?</a:t>
            </a:r>
          </a:p>
          <a:p>
            <a:pPr marL="381000" indent="-381000">
              <a:buFontTx/>
              <a:buNone/>
            </a:pP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457200" y="1143000"/>
            <a:ext cx="8229600" cy="4983163"/>
          </a:xfrm>
        </p:spPr>
        <p:txBody>
          <a:bodyPr/>
          <a:lstStyle/>
          <a:p>
            <a:pPr marL="381000" indent="-381000">
              <a:buFontTx/>
              <a:buNone/>
            </a:pPr>
            <a:r>
              <a:rPr lang="en-US"/>
              <a:t>Problem Set 2</a:t>
            </a:r>
          </a:p>
          <a:p>
            <a:pPr marL="381000" indent="-381000">
              <a:buFontTx/>
              <a:buNone/>
            </a:pPr>
            <a:r>
              <a:rPr lang="en-US"/>
              <a:t>#3 What is the ideal mechanical advantage when you use a 8m long slab as an incline plane to lift an object 2 m?</a:t>
            </a:r>
          </a:p>
          <a:p>
            <a:pPr marL="381000" indent="-381000">
              <a:buFontTx/>
              <a:buNone/>
            </a:pP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533400" y="1143000"/>
            <a:ext cx="8153400" cy="2590800"/>
          </a:xfrm>
        </p:spPr>
        <p:txBody>
          <a:bodyPr/>
          <a:lstStyle/>
          <a:p>
            <a:pPr marL="381000" indent="-381000">
              <a:lnSpc>
                <a:spcPct val="80000"/>
              </a:lnSpc>
              <a:buFontTx/>
              <a:buNone/>
            </a:pPr>
            <a:r>
              <a:rPr lang="en-US" sz="1800"/>
              <a:t>Problem Set 2</a:t>
            </a:r>
          </a:p>
          <a:p>
            <a:pPr marL="381000" indent="-381000">
              <a:lnSpc>
                <a:spcPct val="80000"/>
              </a:lnSpc>
              <a:buFontTx/>
              <a:buNone/>
            </a:pPr>
            <a:r>
              <a:rPr lang="en-US" sz="1800"/>
              <a:t>#4 Sam uses an inclined plane to move a 65 N box onto a loading dock.   The ramp is five meters long and the loading dock is 1.5 meters high.  If the loading dock height was 2.5 meters.  How would the mechanical advantage of the inclined plane change?</a:t>
            </a:r>
          </a:p>
          <a:p>
            <a:pPr marL="381000" indent="-381000">
              <a:lnSpc>
                <a:spcPct val="80000"/>
              </a:lnSpc>
              <a:buFontTx/>
              <a:buAutoNum type="alphaLcPeriod"/>
            </a:pPr>
            <a:r>
              <a:rPr lang="en-US" sz="1800"/>
              <a:t>MA would decrease</a:t>
            </a:r>
          </a:p>
          <a:p>
            <a:pPr marL="381000" indent="-381000">
              <a:lnSpc>
                <a:spcPct val="80000"/>
              </a:lnSpc>
              <a:buFontTx/>
              <a:buAutoNum type="alphaLcPeriod"/>
            </a:pPr>
            <a:r>
              <a:rPr lang="en-US" sz="1800"/>
              <a:t>MA would increase</a:t>
            </a:r>
          </a:p>
          <a:p>
            <a:pPr marL="381000" indent="-381000">
              <a:lnSpc>
                <a:spcPct val="80000"/>
              </a:lnSpc>
              <a:buFontTx/>
              <a:buAutoNum type="alphaLcPeriod"/>
            </a:pPr>
            <a:r>
              <a:rPr lang="en-US" sz="1800"/>
              <a:t>MA would become zero</a:t>
            </a:r>
          </a:p>
          <a:p>
            <a:pPr marL="381000" indent="-381000">
              <a:lnSpc>
                <a:spcPct val="80000"/>
              </a:lnSpc>
              <a:buFontTx/>
              <a:buAutoNum type="alphaLcPeriod"/>
            </a:pPr>
            <a:r>
              <a:rPr lang="en-US" sz="1800"/>
              <a:t>MA would not change</a:t>
            </a:r>
          </a:p>
          <a:p>
            <a:pPr marL="381000" indent="-381000">
              <a:lnSpc>
                <a:spcPct val="80000"/>
              </a:lnSpc>
              <a:buFontTx/>
              <a:buNone/>
            </a:pPr>
            <a:endParaRPr lang="en-US" sz="18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457200" y="1295400"/>
            <a:ext cx="8229600" cy="2514600"/>
          </a:xfrm>
        </p:spPr>
        <p:txBody>
          <a:bodyPr/>
          <a:lstStyle/>
          <a:p>
            <a:r>
              <a:rPr lang="en-US" sz="2800"/>
              <a:t>Torque (</a:t>
            </a:r>
            <a:r>
              <a:rPr lang="el-GR" sz="2800">
                <a:latin typeface="Cambria Math" pitchFamily="18" charset="0"/>
              </a:rPr>
              <a:t>τ</a:t>
            </a:r>
            <a:r>
              <a:rPr lang="en-US" sz="2800">
                <a:latin typeface="Cambria Math" pitchFamily="18" charset="0"/>
              </a:rPr>
              <a:t>)</a:t>
            </a:r>
            <a:r>
              <a:rPr lang="en-US" sz="2800"/>
              <a:t> : A rotational analog of force</a:t>
            </a:r>
          </a:p>
          <a:p>
            <a:r>
              <a:rPr lang="en-US" sz="2800"/>
              <a:t>Produces a rotational acceleration</a:t>
            </a:r>
          </a:p>
          <a:p>
            <a:r>
              <a:rPr lang="en-US" sz="2800"/>
              <a:t>Occurs when a force is applied to a lever with a perpendicular component.</a:t>
            </a:r>
          </a:p>
          <a:p>
            <a:r>
              <a:rPr lang="en-US" sz="2800"/>
              <a:t>Unit: Newton meter (N</a:t>
            </a:r>
            <a:r>
              <a:rPr lang="en-US" sz="2800">
                <a:cs typeface="Arial" charset="0"/>
              </a:rPr>
              <a:t>·</a:t>
            </a:r>
            <a:r>
              <a:rPr lang="en-US" sz="2800"/>
              <a:t>m)</a:t>
            </a:r>
          </a:p>
        </p:txBody>
      </p:sp>
      <p:pic>
        <p:nvPicPr>
          <p:cNvPr id="39939" name="Picture 3"/>
          <p:cNvPicPr>
            <a:picLocks noChangeAspect="1" noChangeArrowheads="1"/>
          </p:cNvPicPr>
          <p:nvPr/>
        </p:nvPicPr>
        <p:blipFill>
          <a:blip r:embed="rId2" cstate="print"/>
          <a:srcRect/>
          <a:stretch>
            <a:fillRect/>
          </a:stretch>
        </p:blipFill>
        <p:spPr bwMode="auto">
          <a:xfrm>
            <a:off x="609600" y="4114800"/>
            <a:ext cx="2762250" cy="1171575"/>
          </a:xfrm>
          <a:prstGeom prst="rect">
            <a:avLst/>
          </a:prstGeom>
          <a:noFill/>
          <a:ln w="50800">
            <a:noFill/>
            <a:miter lim="800000"/>
            <a:headEnd/>
            <a:tailEnd/>
          </a:ln>
          <a:effectLst/>
        </p:spPr>
      </p:pic>
      <p:sp>
        <p:nvSpPr>
          <p:cNvPr id="39940" name="Rectangle 4"/>
          <p:cNvSpPr>
            <a:spLocks noGrp="1" noChangeArrowheads="1"/>
          </p:cNvSpPr>
          <p:nvPr>
            <p:ph type="title"/>
          </p:nvPr>
        </p:nvSpPr>
        <p:spPr/>
        <p:txBody>
          <a:bodyPr/>
          <a:lstStyle/>
          <a:p>
            <a:r>
              <a:rPr lang="en-US"/>
              <a:t>Torque (</a:t>
            </a:r>
            <a:r>
              <a:rPr lang="el-GR">
                <a:latin typeface="Cambria Math" pitchFamily="18" charset="0"/>
              </a:rPr>
              <a:t>τ</a:t>
            </a:r>
            <a:r>
              <a:rPr lang="en-US">
                <a:latin typeface="Cambria Math" pitchFamily="18" charset="0"/>
              </a:rPr>
              <a:t>)</a:t>
            </a:r>
            <a:endParaRPr lang="el-GR">
              <a:latin typeface="Cambria Math" pitchFamily="18" charset="0"/>
            </a:endParaRPr>
          </a:p>
        </p:txBody>
      </p:sp>
      <p:sp>
        <p:nvSpPr>
          <p:cNvPr id="39941" name="Rectangle 5"/>
          <p:cNvSpPr>
            <a:spLocks noChangeArrowheads="1"/>
          </p:cNvSpPr>
          <p:nvPr/>
        </p:nvSpPr>
        <p:spPr bwMode="auto">
          <a:xfrm>
            <a:off x="5029200" y="4495800"/>
            <a:ext cx="2819400" cy="1143000"/>
          </a:xfrm>
          <a:prstGeom prst="rect">
            <a:avLst/>
          </a:prstGeom>
          <a:noFill/>
          <a:ln w="9525">
            <a:noFill/>
            <a:miter lim="800000"/>
            <a:headEnd/>
            <a:tailEnd/>
          </a:ln>
          <a:effectLst/>
        </p:spPr>
        <p:txBody>
          <a:bodyPr anchor="ctr"/>
          <a:lstStyle/>
          <a:p>
            <a:pPr algn="ctr"/>
            <a:r>
              <a:rPr lang="el-GR" sz="4400">
                <a:solidFill>
                  <a:schemeClr val="tx2"/>
                </a:solidFill>
                <a:latin typeface="Cambria Math" pitchFamily="18" charset="0"/>
              </a:rPr>
              <a:t>τ</a:t>
            </a:r>
            <a:r>
              <a:rPr lang="en-US" sz="4400">
                <a:solidFill>
                  <a:schemeClr val="tx2"/>
                </a:solidFill>
                <a:latin typeface="Cambria Math" pitchFamily="18" charset="0"/>
              </a:rPr>
              <a:t> =F</a:t>
            </a:r>
            <a:r>
              <a:rPr lang="en-US" sz="4400" b="1" baseline="-25000">
                <a:solidFill>
                  <a:schemeClr val="tx2"/>
                </a:solidFill>
                <a:latin typeface="Cambria Math" pitchFamily="18" charset="0"/>
              </a:rPr>
              <a:t>┴</a:t>
            </a:r>
            <a:r>
              <a:rPr lang="en-US" sz="4400">
                <a:solidFill>
                  <a:schemeClr val="tx2"/>
                </a:solidFill>
                <a:latin typeface="Cambria Math" pitchFamily="18" charset="0"/>
              </a:rPr>
              <a:t>d</a:t>
            </a:r>
            <a:endParaRPr lang="el-GR" sz="4400">
              <a:solidFill>
                <a:schemeClr val="tx2"/>
              </a:solidFill>
              <a:latin typeface="Cambria Math" pitchFamily="18" charset="0"/>
            </a:endParaRPr>
          </a:p>
        </p:txBody>
      </p:sp>
      <p:sp>
        <p:nvSpPr>
          <p:cNvPr id="39942" name="Line 6"/>
          <p:cNvSpPr>
            <a:spLocks noChangeShapeType="1"/>
          </p:cNvSpPr>
          <p:nvPr/>
        </p:nvSpPr>
        <p:spPr bwMode="auto">
          <a:xfrm>
            <a:off x="685800" y="5486400"/>
            <a:ext cx="0" cy="457200"/>
          </a:xfrm>
          <a:prstGeom prst="line">
            <a:avLst/>
          </a:prstGeom>
          <a:noFill/>
          <a:ln w="50800">
            <a:solidFill>
              <a:srgbClr val="FF0000"/>
            </a:solidFill>
            <a:round/>
            <a:headEnd/>
            <a:tailEnd/>
          </a:ln>
          <a:effectLst/>
        </p:spPr>
        <p:txBody>
          <a:bodyPr/>
          <a:lstStyle/>
          <a:p>
            <a:endParaRPr lang="en-US"/>
          </a:p>
        </p:txBody>
      </p:sp>
      <p:sp>
        <p:nvSpPr>
          <p:cNvPr id="39943" name="Line 7"/>
          <p:cNvSpPr>
            <a:spLocks noChangeShapeType="1"/>
          </p:cNvSpPr>
          <p:nvPr/>
        </p:nvSpPr>
        <p:spPr bwMode="auto">
          <a:xfrm>
            <a:off x="2971800" y="5486400"/>
            <a:ext cx="0" cy="457200"/>
          </a:xfrm>
          <a:prstGeom prst="line">
            <a:avLst/>
          </a:prstGeom>
          <a:noFill/>
          <a:ln w="50800">
            <a:solidFill>
              <a:srgbClr val="FF0000"/>
            </a:solidFill>
            <a:round/>
            <a:headEnd/>
            <a:tailEnd/>
          </a:ln>
          <a:effectLst/>
        </p:spPr>
        <p:txBody>
          <a:bodyPr/>
          <a:lstStyle/>
          <a:p>
            <a:endParaRPr lang="en-US"/>
          </a:p>
        </p:txBody>
      </p:sp>
      <p:sp>
        <p:nvSpPr>
          <p:cNvPr id="39944" name="Line 8"/>
          <p:cNvSpPr>
            <a:spLocks noChangeShapeType="1"/>
          </p:cNvSpPr>
          <p:nvPr/>
        </p:nvSpPr>
        <p:spPr bwMode="auto">
          <a:xfrm>
            <a:off x="685800" y="5715000"/>
            <a:ext cx="2286000" cy="0"/>
          </a:xfrm>
          <a:prstGeom prst="line">
            <a:avLst/>
          </a:prstGeom>
          <a:noFill/>
          <a:ln w="50800">
            <a:solidFill>
              <a:srgbClr val="FF0000"/>
            </a:solidFill>
            <a:round/>
            <a:headEnd/>
            <a:tailEnd/>
          </a:ln>
          <a:effectLst/>
        </p:spPr>
        <p:txBody>
          <a:bodyPr/>
          <a:lstStyle/>
          <a:p>
            <a:endParaRPr lang="en-US"/>
          </a:p>
        </p:txBody>
      </p:sp>
      <p:sp>
        <p:nvSpPr>
          <p:cNvPr id="39945" name="Rectangle 9"/>
          <p:cNvSpPr>
            <a:spLocks noChangeArrowheads="1"/>
          </p:cNvSpPr>
          <p:nvPr/>
        </p:nvSpPr>
        <p:spPr bwMode="auto">
          <a:xfrm>
            <a:off x="1524000" y="5486400"/>
            <a:ext cx="609600" cy="457200"/>
          </a:xfrm>
          <a:prstGeom prst="rect">
            <a:avLst/>
          </a:prstGeom>
          <a:solidFill>
            <a:schemeClr val="bg1"/>
          </a:solidFill>
          <a:ln w="50800">
            <a:noFill/>
            <a:miter lim="800000"/>
            <a:headEnd/>
            <a:tailEnd/>
          </a:ln>
          <a:effectLst/>
        </p:spPr>
        <p:txBody>
          <a:bodyPr wrap="none" anchor="ctr"/>
          <a:lstStyle/>
          <a:p>
            <a:pPr algn="ctr"/>
            <a:r>
              <a:rPr lang="en-US"/>
              <a:t>d</a:t>
            </a:r>
          </a:p>
        </p:txBody>
      </p:sp>
      <p:sp>
        <p:nvSpPr>
          <p:cNvPr id="39946" name="Rectangle 10"/>
          <p:cNvSpPr>
            <a:spLocks noChangeArrowheads="1"/>
          </p:cNvSpPr>
          <p:nvPr/>
        </p:nvSpPr>
        <p:spPr bwMode="auto">
          <a:xfrm>
            <a:off x="2209800" y="6553200"/>
            <a:ext cx="6934200" cy="304800"/>
          </a:xfrm>
          <a:prstGeom prst="rect">
            <a:avLst/>
          </a:prstGeom>
          <a:noFill/>
          <a:ln w="9525">
            <a:noFill/>
            <a:miter lim="800000"/>
            <a:headEnd/>
            <a:tailEnd/>
          </a:ln>
          <a:effectLst/>
        </p:spPr>
        <p:txBody>
          <a:bodyPr anchor="ctr"/>
          <a:lstStyle/>
          <a:p>
            <a:pPr algn="ctr"/>
            <a:r>
              <a:rPr lang="en-US" sz="2000">
                <a:solidFill>
                  <a:schemeClr val="tx2"/>
                </a:solidFill>
                <a:latin typeface="Cambria Math" pitchFamily="18" charset="0"/>
              </a:rPr>
              <a:t>Torque = (force perpendicular) x ( distance of the lever arm)</a:t>
            </a:r>
            <a:endParaRPr lang="el-GR" sz="2000">
              <a:solidFill>
                <a:schemeClr val="tx2"/>
              </a:solidFill>
              <a:latin typeface="Cambria Math"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p:cNvPicPr>
            <a:picLocks noChangeAspect="1" noChangeArrowheads="1"/>
          </p:cNvPicPr>
          <p:nvPr/>
        </p:nvPicPr>
        <p:blipFill>
          <a:blip r:embed="rId2" cstate="print"/>
          <a:srcRect/>
          <a:stretch>
            <a:fillRect/>
          </a:stretch>
        </p:blipFill>
        <p:spPr bwMode="auto">
          <a:xfrm>
            <a:off x="1676400" y="1981200"/>
            <a:ext cx="6191250" cy="2627313"/>
          </a:xfrm>
          <a:prstGeom prst="rect">
            <a:avLst/>
          </a:prstGeom>
          <a:noFill/>
          <a:ln w="50800">
            <a:noFill/>
            <a:miter lim="800000"/>
            <a:headEnd/>
            <a:tailEnd/>
          </a:ln>
          <a:effectLst/>
        </p:spPr>
      </p:pic>
      <p:sp>
        <p:nvSpPr>
          <p:cNvPr id="23559" name="Rectangle 7"/>
          <p:cNvSpPr>
            <a:spLocks noGrp="1" noChangeArrowheads="1"/>
          </p:cNvSpPr>
          <p:nvPr>
            <p:ph type="title"/>
          </p:nvPr>
        </p:nvSpPr>
        <p:spPr/>
        <p:txBody>
          <a:bodyPr/>
          <a:lstStyle/>
          <a:p>
            <a:r>
              <a:rPr lang="en-US"/>
              <a:t>Torque (</a:t>
            </a:r>
            <a:r>
              <a:rPr lang="el-GR">
                <a:latin typeface="Cambria Math" pitchFamily="18" charset="0"/>
              </a:rPr>
              <a:t>τ</a:t>
            </a:r>
            <a:r>
              <a:rPr lang="en-US">
                <a:latin typeface="Cambria Math" pitchFamily="18" charset="0"/>
              </a:rPr>
              <a:t>)</a:t>
            </a:r>
            <a:endParaRPr lang="el-GR">
              <a:latin typeface="Cambria Math" pitchFamily="18" charset="0"/>
            </a:endParaRPr>
          </a:p>
        </p:txBody>
      </p:sp>
      <p:sp>
        <p:nvSpPr>
          <p:cNvPr id="23561" name="Rectangle 9"/>
          <p:cNvSpPr>
            <a:spLocks noChangeArrowheads="1"/>
          </p:cNvSpPr>
          <p:nvPr/>
        </p:nvSpPr>
        <p:spPr bwMode="auto">
          <a:xfrm>
            <a:off x="4419600" y="5715000"/>
            <a:ext cx="2819400" cy="1143000"/>
          </a:xfrm>
          <a:prstGeom prst="rect">
            <a:avLst/>
          </a:prstGeom>
          <a:noFill/>
          <a:ln w="9525">
            <a:noFill/>
            <a:miter lim="800000"/>
            <a:headEnd/>
            <a:tailEnd/>
          </a:ln>
          <a:effectLst/>
        </p:spPr>
        <p:txBody>
          <a:bodyPr anchor="ctr"/>
          <a:lstStyle/>
          <a:p>
            <a:pPr algn="ctr"/>
            <a:r>
              <a:rPr lang="el-GR" sz="4400">
                <a:solidFill>
                  <a:schemeClr val="tx2"/>
                </a:solidFill>
                <a:latin typeface="Cambria Math" pitchFamily="18" charset="0"/>
              </a:rPr>
              <a:t>τ</a:t>
            </a:r>
            <a:r>
              <a:rPr lang="en-US" sz="4400">
                <a:solidFill>
                  <a:schemeClr val="tx2"/>
                </a:solidFill>
                <a:latin typeface="Cambria Math" pitchFamily="18" charset="0"/>
              </a:rPr>
              <a:t> = F</a:t>
            </a:r>
            <a:r>
              <a:rPr lang="en-US" sz="4400" b="1" baseline="-25000">
                <a:solidFill>
                  <a:schemeClr val="tx2"/>
                </a:solidFill>
                <a:latin typeface="Cambria Math" pitchFamily="18" charset="0"/>
              </a:rPr>
              <a:t>┴</a:t>
            </a:r>
            <a:r>
              <a:rPr lang="en-US" sz="4400">
                <a:solidFill>
                  <a:schemeClr val="tx2"/>
                </a:solidFill>
                <a:latin typeface="Cambria Math" pitchFamily="18" charset="0"/>
              </a:rPr>
              <a:t>d</a:t>
            </a:r>
            <a:endParaRPr lang="el-GR" sz="4400">
              <a:solidFill>
                <a:schemeClr val="tx2"/>
              </a:solidFill>
              <a:latin typeface="Cambria Math" pitchFamily="18" charset="0"/>
            </a:endParaRPr>
          </a:p>
        </p:txBody>
      </p:sp>
      <p:sp>
        <p:nvSpPr>
          <p:cNvPr id="23562" name="Line 10"/>
          <p:cNvSpPr>
            <a:spLocks noChangeShapeType="1"/>
          </p:cNvSpPr>
          <p:nvPr/>
        </p:nvSpPr>
        <p:spPr bwMode="auto">
          <a:xfrm>
            <a:off x="2057400" y="4724400"/>
            <a:ext cx="0" cy="457200"/>
          </a:xfrm>
          <a:prstGeom prst="line">
            <a:avLst/>
          </a:prstGeom>
          <a:noFill/>
          <a:ln w="50800">
            <a:solidFill>
              <a:srgbClr val="FF0000"/>
            </a:solidFill>
            <a:round/>
            <a:headEnd/>
            <a:tailEnd/>
          </a:ln>
          <a:effectLst/>
        </p:spPr>
        <p:txBody>
          <a:bodyPr/>
          <a:lstStyle/>
          <a:p>
            <a:endParaRPr lang="en-US"/>
          </a:p>
        </p:txBody>
      </p:sp>
      <p:sp>
        <p:nvSpPr>
          <p:cNvPr id="23563" name="Line 11"/>
          <p:cNvSpPr>
            <a:spLocks noChangeShapeType="1"/>
          </p:cNvSpPr>
          <p:nvPr/>
        </p:nvSpPr>
        <p:spPr bwMode="auto">
          <a:xfrm>
            <a:off x="6858000" y="4724400"/>
            <a:ext cx="0" cy="457200"/>
          </a:xfrm>
          <a:prstGeom prst="line">
            <a:avLst/>
          </a:prstGeom>
          <a:noFill/>
          <a:ln w="50800">
            <a:solidFill>
              <a:srgbClr val="FF0000"/>
            </a:solidFill>
            <a:round/>
            <a:headEnd/>
            <a:tailEnd/>
          </a:ln>
          <a:effectLst/>
        </p:spPr>
        <p:txBody>
          <a:bodyPr/>
          <a:lstStyle/>
          <a:p>
            <a:endParaRPr lang="en-US"/>
          </a:p>
        </p:txBody>
      </p:sp>
      <p:sp>
        <p:nvSpPr>
          <p:cNvPr id="23564" name="Line 12"/>
          <p:cNvSpPr>
            <a:spLocks noChangeShapeType="1"/>
          </p:cNvSpPr>
          <p:nvPr/>
        </p:nvSpPr>
        <p:spPr bwMode="auto">
          <a:xfrm>
            <a:off x="2057400" y="4953000"/>
            <a:ext cx="4800600" cy="0"/>
          </a:xfrm>
          <a:prstGeom prst="line">
            <a:avLst/>
          </a:prstGeom>
          <a:noFill/>
          <a:ln w="50800">
            <a:solidFill>
              <a:srgbClr val="FF0000"/>
            </a:solidFill>
            <a:round/>
            <a:headEnd/>
            <a:tailEnd/>
          </a:ln>
          <a:effectLst/>
        </p:spPr>
        <p:txBody>
          <a:bodyPr/>
          <a:lstStyle/>
          <a:p>
            <a:endParaRPr lang="en-US"/>
          </a:p>
        </p:txBody>
      </p:sp>
      <p:sp>
        <p:nvSpPr>
          <p:cNvPr id="23565" name="Rectangle 13"/>
          <p:cNvSpPr>
            <a:spLocks noChangeArrowheads="1"/>
          </p:cNvSpPr>
          <p:nvPr/>
        </p:nvSpPr>
        <p:spPr bwMode="auto">
          <a:xfrm>
            <a:off x="4191000" y="4724400"/>
            <a:ext cx="609600" cy="457200"/>
          </a:xfrm>
          <a:prstGeom prst="rect">
            <a:avLst/>
          </a:prstGeom>
          <a:solidFill>
            <a:schemeClr val="bg1"/>
          </a:solidFill>
          <a:ln w="50800">
            <a:noFill/>
            <a:miter lim="800000"/>
            <a:headEnd/>
            <a:tailEnd/>
          </a:ln>
          <a:effectLst/>
        </p:spPr>
        <p:txBody>
          <a:bodyPr wrap="none" anchor="ctr"/>
          <a:lstStyle/>
          <a:p>
            <a:pPr algn="ctr"/>
            <a:r>
              <a:rPr lang="en-US"/>
              <a:t>d</a:t>
            </a:r>
          </a:p>
        </p:txBody>
      </p:sp>
      <p:sp>
        <p:nvSpPr>
          <p:cNvPr id="23566" name="Rectangle 14"/>
          <p:cNvSpPr>
            <a:spLocks noChangeArrowheads="1"/>
          </p:cNvSpPr>
          <p:nvPr/>
        </p:nvSpPr>
        <p:spPr bwMode="auto">
          <a:xfrm>
            <a:off x="2209800" y="6553200"/>
            <a:ext cx="6934200" cy="304800"/>
          </a:xfrm>
          <a:prstGeom prst="rect">
            <a:avLst/>
          </a:prstGeom>
          <a:noFill/>
          <a:ln w="9525">
            <a:noFill/>
            <a:miter lim="800000"/>
            <a:headEnd/>
            <a:tailEnd/>
          </a:ln>
          <a:effectLst/>
        </p:spPr>
        <p:txBody>
          <a:bodyPr anchor="ctr"/>
          <a:lstStyle/>
          <a:p>
            <a:pPr algn="ctr"/>
            <a:r>
              <a:rPr lang="en-US" sz="2000">
                <a:solidFill>
                  <a:schemeClr val="tx2"/>
                </a:solidFill>
                <a:latin typeface="Cambria Math" pitchFamily="18" charset="0"/>
              </a:rPr>
              <a:t>Torque = (force perpendicular) x ( distance of the lever arm)</a:t>
            </a:r>
            <a:endParaRPr lang="el-GR" sz="2000">
              <a:solidFill>
                <a:schemeClr val="tx2"/>
              </a:solidFill>
              <a:latin typeface="Cambria Math" pitchFamily="18" charset="0"/>
            </a:endParaRPr>
          </a:p>
        </p:txBody>
      </p:sp>
      <p:sp>
        <p:nvSpPr>
          <p:cNvPr id="23567" name="Line 15"/>
          <p:cNvSpPr>
            <a:spLocks noChangeShapeType="1"/>
          </p:cNvSpPr>
          <p:nvPr/>
        </p:nvSpPr>
        <p:spPr bwMode="auto">
          <a:xfrm>
            <a:off x="1219200" y="2743200"/>
            <a:ext cx="533400" cy="914400"/>
          </a:xfrm>
          <a:prstGeom prst="line">
            <a:avLst/>
          </a:prstGeom>
          <a:noFill/>
          <a:ln w="38100">
            <a:solidFill>
              <a:srgbClr val="FF0000"/>
            </a:solidFill>
            <a:round/>
            <a:headEnd/>
            <a:tailEnd type="triangle" w="med" len="med"/>
          </a:ln>
          <a:effectLst/>
        </p:spPr>
        <p:txBody>
          <a:bodyPr/>
          <a:lstStyle/>
          <a:p>
            <a:endParaRPr lang="en-US"/>
          </a:p>
        </p:txBody>
      </p:sp>
      <p:sp>
        <p:nvSpPr>
          <p:cNvPr id="23569" name="Text Box 17"/>
          <p:cNvSpPr txBox="1">
            <a:spLocks noChangeArrowheads="1"/>
          </p:cNvSpPr>
          <p:nvPr/>
        </p:nvSpPr>
        <p:spPr bwMode="auto">
          <a:xfrm>
            <a:off x="457200" y="2057400"/>
            <a:ext cx="4953000" cy="579438"/>
          </a:xfrm>
          <a:prstGeom prst="rect">
            <a:avLst/>
          </a:prstGeom>
          <a:noFill/>
          <a:ln w="34925">
            <a:noFill/>
            <a:miter lim="800000"/>
            <a:headEnd/>
            <a:tailEnd/>
          </a:ln>
          <a:effectLst/>
        </p:spPr>
        <p:txBody>
          <a:bodyPr>
            <a:spAutoFit/>
          </a:bodyPr>
          <a:lstStyle/>
          <a:p>
            <a:pPr>
              <a:spcBef>
                <a:spcPct val="50000"/>
              </a:spcBef>
            </a:pPr>
            <a:r>
              <a:rPr lang="en-US"/>
              <a:t>Fulcrum or turning point</a:t>
            </a:r>
          </a:p>
        </p:txBody>
      </p:sp>
      <p:sp>
        <p:nvSpPr>
          <p:cNvPr id="23571" name="Rectangle 19"/>
          <p:cNvSpPr>
            <a:spLocks noChangeArrowheads="1"/>
          </p:cNvSpPr>
          <p:nvPr/>
        </p:nvSpPr>
        <p:spPr bwMode="auto">
          <a:xfrm>
            <a:off x="6324600" y="1828800"/>
            <a:ext cx="1600200" cy="609600"/>
          </a:xfrm>
          <a:prstGeom prst="rect">
            <a:avLst/>
          </a:prstGeom>
          <a:solidFill>
            <a:schemeClr val="bg1"/>
          </a:solidFill>
          <a:ln w="34925">
            <a:solidFill>
              <a:schemeClr val="bg1"/>
            </a:solidFill>
            <a:miter lim="800000"/>
            <a:headEnd/>
            <a:tailEnd/>
          </a:ln>
          <a:effectLst/>
        </p:spPr>
        <p:txBody>
          <a:bodyPr wrap="none" anchor="ctr"/>
          <a:lstStyle/>
          <a:p>
            <a:pPr algn="ctr"/>
            <a:r>
              <a:rPr lang="en-US"/>
              <a:t> </a:t>
            </a:r>
          </a:p>
        </p:txBody>
      </p:sp>
      <p:sp>
        <p:nvSpPr>
          <p:cNvPr id="23572" name="Text Box 20"/>
          <p:cNvSpPr txBox="1">
            <a:spLocks noChangeArrowheads="1"/>
          </p:cNvSpPr>
          <p:nvPr/>
        </p:nvSpPr>
        <p:spPr bwMode="auto">
          <a:xfrm>
            <a:off x="5943600" y="1371600"/>
            <a:ext cx="2971800" cy="1187450"/>
          </a:xfrm>
          <a:prstGeom prst="rect">
            <a:avLst/>
          </a:prstGeom>
          <a:noFill/>
          <a:ln w="34925">
            <a:noFill/>
            <a:miter lim="800000"/>
            <a:headEnd/>
            <a:tailEnd/>
          </a:ln>
          <a:effectLst/>
        </p:spPr>
        <p:txBody>
          <a:bodyPr>
            <a:spAutoFit/>
          </a:bodyPr>
          <a:lstStyle/>
          <a:p>
            <a:pPr>
              <a:spcBef>
                <a:spcPct val="50000"/>
              </a:spcBef>
            </a:pPr>
            <a:r>
              <a:rPr lang="en-US" sz="2400"/>
              <a:t>Applying the force perpendicular gets the most torque</a:t>
            </a:r>
          </a:p>
        </p:txBody>
      </p:sp>
      <p:sp>
        <p:nvSpPr>
          <p:cNvPr id="23573" name="Text Box 21"/>
          <p:cNvSpPr txBox="1">
            <a:spLocks noChangeArrowheads="1"/>
          </p:cNvSpPr>
          <p:nvPr/>
        </p:nvSpPr>
        <p:spPr bwMode="auto">
          <a:xfrm>
            <a:off x="3352800" y="3200400"/>
            <a:ext cx="2362200" cy="579438"/>
          </a:xfrm>
          <a:prstGeom prst="rect">
            <a:avLst/>
          </a:prstGeom>
          <a:noFill/>
          <a:ln w="34925">
            <a:noFill/>
            <a:miter lim="800000"/>
            <a:headEnd/>
            <a:tailEnd/>
          </a:ln>
          <a:effectLst/>
        </p:spPr>
        <p:txBody>
          <a:bodyPr>
            <a:spAutoFit/>
          </a:bodyPr>
          <a:lstStyle/>
          <a:p>
            <a:pPr>
              <a:spcBef>
                <a:spcPct val="50000"/>
              </a:spcBef>
            </a:pPr>
            <a:r>
              <a:rPr lang="en-US"/>
              <a:t>Lever arm</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1676400" y="1981200"/>
            <a:ext cx="6191250" cy="2627313"/>
          </a:xfrm>
          <a:prstGeom prst="rect">
            <a:avLst/>
          </a:prstGeom>
          <a:noFill/>
          <a:ln w="50800">
            <a:noFill/>
            <a:miter lim="800000"/>
            <a:headEnd/>
            <a:tailEnd/>
          </a:ln>
          <a:effectLst/>
        </p:spPr>
      </p:pic>
      <p:sp>
        <p:nvSpPr>
          <p:cNvPr id="43011" name="Rectangle 3"/>
          <p:cNvSpPr>
            <a:spLocks noGrp="1" noChangeArrowheads="1"/>
          </p:cNvSpPr>
          <p:nvPr>
            <p:ph type="title"/>
          </p:nvPr>
        </p:nvSpPr>
        <p:spPr/>
        <p:txBody>
          <a:bodyPr/>
          <a:lstStyle/>
          <a:p>
            <a:r>
              <a:rPr lang="en-US"/>
              <a:t>Torque (</a:t>
            </a:r>
            <a:r>
              <a:rPr lang="el-GR">
                <a:latin typeface="Cambria Math" pitchFamily="18" charset="0"/>
              </a:rPr>
              <a:t>τ</a:t>
            </a:r>
            <a:r>
              <a:rPr lang="en-US">
                <a:latin typeface="Cambria Math" pitchFamily="18" charset="0"/>
              </a:rPr>
              <a:t>)</a:t>
            </a:r>
            <a:endParaRPr lang="el-GR">
              <a:latin typeface="Cambria Math" pitchFamily="18" charset="0"/>
            </a:endParaRPr>
          </a:p>
        </p:txBody>
      </p:sp>
      <p:sp>
        <p:nvSpPr>
          <p:cNvPr id="43012" name="Rectangle 4"/>
          <p:cNvSpPr>
            <a:spLocks noChangeArrowheads="1"/>
          </p:cNvSpPr>
          <p:nvPr/>
        </p:nvSpPr>
        <p:spPr bwMode="auto">
          <a:xfrm>
            <a:off x="4419600" y="5715000"/>
            <a:ext cx="2819400" cy="1143000"/>
          </a:xfrm>
          <a:prstGeom prst="rect">
            <a:avLst/>
          </a:prstGeom>
          <a:noFill/>
          <a:ln w="9525">
            <a:noFill/>
            <a:miter lim="800000"/>
            <a:headEnd/>
            <a:tailEnd/>
          </a:ln>
          <a:effectLst/>
        </p:spPr>
        <p:txBody>
          <a:bodyPr anchor="ctr"/>
          <a:lstStyle/>
          <a:p>
            <a:pPr algn="ctr"/>
            <a:r>
              <a:rPr lang="el-GR" sz="4400">
                <a:solidFill>
                  <a:schemeClr val="tx2"/>
                </a:solidFill>
                <a:latin typeface="Cambria Math" pitchFamily="18" charset="0"/>
              </a:rPr>
              <a:t>τ</a:t>
            </a:r>
            <a:r>
              <a:rPr lang="en-US" sz="4400">
                <a:solidFill>
                  <a:schemeClr val="tx2"/>
                </a:solidFill>
                <a:latin typeface="Cambria Math" pitchFamily="18" charset="0"/>
              </a:rPr>
              <a:t> =F</a:t>
            </a:r>
            <a:r>
              <a:rPr lang="en-US" sz="4400" b="1" baseline="-25000">
                <a:solidFill>
                  <a:schemeClr val="tx2"/>
                </a:solidFill>
                <a:latin typeface="Cambria Math" pitchFamily="18" charset="0"/>
              </a:rPr>
              <a:t>┴</a:t>
            </a:r>
            <a:r>
              <a:rPr lang="en-US" sz="4400">
                <a:solidFill>
                  <a:schemeClr val="tx2"/>
                </a:solidFill>
                <a:latin typeface="Cambria Math" pitchFamily="18" charset="0"/>
              </a:rPr>
              <a:t>d</a:t>
            </a:r>
            <a:endParaRPr lang="el-GR" sz="4400">
              <a:solidFill>
                <a:schemeClr val="tx2"/>
              </a:solidFill>
              <a:latin typeface="Cambria Math" pitchFamily="18" charset="0"/>
            </a:endParaRPr>
          </a:p>
        </p:txBody>
      </p:sp>
      <p:sp>
        <p:nvSpPr>
          <p:cNvPr id="43017" name="Rectangle 9"/>
          <p:cNvSpPr>
            <a:spLocks noChangeArrowheads="1"/>
          </p:cNvSpPr>
          <p:nvPr/>
        </p:nvSpPr>
        <p:spPr bwMode="auto">
          <a:xfrm>
            <a:off x="2209800" y="6553200"/>
            <a:ext cx="6934200" cy="304800"/>
          </a:xfrm>
          <a:prstGeom prst="rect">
            <a:avLst/>
          </a:prstGeom>
          <a:noFill/>
          <a:ln w="9525">
            <a:noFill/>
            <a:miter lim="800000"/>
            <a:headEnd/>
            <a:tailEnd/>
          </a:ln>
          <a:effectLst/>
        </p:spPr>
        <p:txBody>
          <a:bodyPr anchor="ctr"/>
          <a:lstStyle/>
          <a:p>
            <a:pPr algn="ctr"/>
            <a:r>
              <a:rPr lang="en-US" sz="2000">
                <a:solidFill>
                  <a:schemeClr val="tx2"/>
                </a:solidFill>
                <a:latin typeface="Cambria Math" pitchFamily="18" charset="0"/>
              </a:rPr>
              <a:t>Torque = (force perpendicular) x ( distance of the lever arm)</a:t>
            </a:r>
            <a:endParaRPr lang="el-GR" sz="2000">
              <a:solidFill>
                <a:schemeClr val="tx2"/>
              </a:solidFill>
              <a:latin typeface="Cambria Math" pitchFamily="18" charset="0"/>
            </a:endParaRPr>
          </a:p>
        </p:txBody>
      </p:sp>
      <p:sp>
        <p:nvSpPr>
          <p:cNvPr id="43020" name="Rectangle 12"/>
          <p:cNvSpPr>
            <a:spLocks noChangeArrowheads="1"/>
          </p:cNvSpPr>
          <p:nvPr/>
        </p:nvSpPr>
        <p:spPr bwMode="auto">
          <a:xfrm>
            <a:off x="6324600" y="1828800"/>
            <a:ext cx="1600200" cy="609600"/>
          </a:xfrm>
          <a:prstGeom prst="rect">
            <a:avLst/>
          </a:prstGeom>
          <a:solidFill>
            <a:schemeClr val="bg1"/>
          </a:solidFill>
          <a:ln w="34925">
            <a:solidFill>
              <a:schemeClr val="bg1"/>
            </a:solidFill>
            <a:miter lim="800000"/>
            <a:headEnd/>
            <a:tailEnd/>
          </a:ln>
          <a:effectLst/>
        </p:spPr>
        <p:txBody>
          <a:bodyPr wrap="none" anchor="ctr"/>
          <a:lstStyle/>
          <a:p>
            <a:pPr algn="ctr"/>
            <a:r>
              <a:rPr lang="en-US"/>
              <a:t> </a:t>
            </a:r>
          </a:p>
        </p:txBody>
      </p:sp>
      <p:sp>
        <p:nvSpPr>
          <p:cNvPr id="43022" name="Text Box 14"/>
          <p:cNvSpPr txBox="1">
            <a:spLocks noChangeArrowheads="1"/>
          </p:cNvSpPr>
          <p:nvPr/>
        </p:nvSpPr>
        <p:spPr bwMode="auto">
          <a:xfrm>
            <a:off x="3352800" y="3200400"/>
            <a:ext cx="2362200" cy="579438"/>
          </a:xfrm>
          <a:prstGeom prst="rect">
            <a:avLst/>
          </a:prstGeom>
          <a:noFill/>
          <a:ln w="34925">
            <a:noFill/>
            <a:miter lim="800000"/>
            <a:headEnd/>
            <a:tailEnd/>
          </a:ln>
          <a:effectLst/>
        </p:spPr>
        <p:txBody>
          <a:bodyPr>
            <a:spAutoFit/>
          </a:bodyPr>
          <a:lstStyle/>
          <a:p>
            <a:pPr>
              <a:spcBef>
                <a:spcPct val="50000"/>
              </a:spcBef>
            </a:pPr>
            <a:r>
              <a:rPr lang="en-US"/>
              <a:t>Lever arm</a:t>
            </a:r>
          </a:p>
        </p:txBody>
      </p:sp>
      <p:pic>
        <p:nvPicPr>
          <p:cNvPr id="43024" name="Picture 16"/>
          <p:cNvPicPr>
            <a:picLocks noChangeAspect="1" noChangeArrowheads="1"/>
          </p:cNvPicPr>
          <p:nvPr/>
        </p:nvPicPr>
        <p:blipFill>
          <a:blip r:embed="rId3" cstate="print"/>
          <a:srcRect/>
          <a:stretch>
            <a:fillRect/>
          </a:stretch>
        </p:blipFill>
        <p:spPr bwMode="auto">
          <a:xfrm>
            <a:off x="1752600" y="2514600"/>
            <a:ext cx="5867400" cy="2133600"/>
          </a:xfrm>
          <a:prstGeom prst="rect">
            <a:avLst/>
          </a:prstGeom>
          <a:noFill/>
          <a:ln w="34925">
            <a:noFill/>
            <a:miter lim="800000"/>
            <a:headEnd/>
            <a:tailEnd/>
          </a:ln>
          <a:effectLst/>
        </p:spPr>
      </p:pic>
      <p:pic>
        <p:nvPicPr>
          <p:cNvPr id="43026" name="Picture 18"/>
          <p:cNvPicPr>
            <a:picLocks noChangeAspect="1" noChangeArrowheads="1"/>
          </p:cNvPicPr>
          <p:nvPr/>
        </p:nvPicPr>
        <p:blipFill>
          <a:blip r:embed="rId4" cstate="print"/>
          <a:srcRect/>
          <a:stretch>
            <a:fillRect/>
          </a:stretch>
        </p:blipFill>
        <p:spPr bwMode="auto">
          <a:xfrm rot="2227214">
            <a:off x="7086600" y="2971800"/>
            <a:ext cx="958850" cy="1847850"/>
          </a:xfrm>
          <a:prstGeom prst="rect">
            <a:avLst/>
          </a:prstGeom>
          <a:noFill/>
          <a:ln w="34925">
            <a:noFill/>
            <a:miter lim="800000"/>
            <a:headEnd/>
            <a:tailEnd/>
          </a:ln>
          <a:effectLst/>
        </p:spPr>
      </p:pic>
      <p:sp>
        <p:nvSpPr>
          <p:cNvPr id="43027" name="Rectangle 19"/>
          <p:cNvSpPr>
            <a:spLocks noChangeArrowheads="1"/>
          </p:cNvSpPr>
          <p:nvPr/>
        </p:nvSpPr>
        <p:spPr bwMode="auto">
          <a:xfrm>
            <a:off x="3352800" y="2209800"/>
            <a:ext cx="990600" cy="457200"/>
          </a:xfrm>
          <a:prstGeom prst="rect">
            <a:avLst/>
          </a:prstGeom>
          <a:solidFill>
            <a:schemeClr val="bg1"/>
          </a:solidFill>
          <a:ln w="34925">
            <a:solidFill>
              <a:schemeClr val="bg1"/>
            </a:solidFill>
            <a:miter lim="800000"/>
            <a:headEnd/>
            <a:tailEnd/>
          </a:ln>
          <a:effectLst/>
        </p:spPr>
        <p:txBody>
          <a:bodyPr wrap="none" anchor="ctr"/>
          <a:lstStyle/>
          <a:p>
            <a:endParaRPr lang="en-US"/>
          </a:p>
        </p:txBody>
      </p:sp>
      <p:sp>
        <p:nvSpPr>
          <p:cNvPr id="43028" name="Rectangle 20"/>
          <p:cNvSpPr>
            <a:spLocks noChangeArrowheads="1"/>
          </p:cNvSpPr>
          <p:nvPr/>
        </p:nvSpPr>
        <p:spPr bwMode="auto">
          <a:xfrm>
            <a:off x="1524000" y="3505200"/>
            <a:ext cx="228600" cy="228600"/>
          </a:xfrm>
          <a:prstGeom prst="rect">
            <a:avLst/>
          </a:prstGeom>
          <a:solidFill>
            <a:schemeClr val="bg1"/>
          </a:solidFill>
          <a:ln w="34925">
            <a:solidFill>
              <a:schemeClr val="bg1"/>
            </a:solidFill>
            <a:miter lim="800000"/>
            <a:headEnd/>
            <a:tailEnd/>
          </a:ln>
          <a:effectLst/>
        </p:spPr>
        <p:txBody>
          <a:bodyPr wrap="none" anchor="ctr"/>
          <a:lstStyle/>
          <a:p>
            <a:endParaRPr lang="en-US"/>
          </a:p>
        </p:txBody>
      </p:sp>
      <p:sp>
        <p:nvSpPr>
          <p:cNvPr id="43029" name="Text Box 21"/>
          <p:cNvSpPr txBox="1">
            <a:spLocks noChangeArrowheads="1"/>
          </p:cNvSpPr>
          <p:nvPr/>
        </p:nvSpPr>
        <p:spPr bwMode="auto">
          <a:xfrm>
            <a:off x="304800" y="1371600"/>
            <a:ext cx="8610600" cy="1004888"/>
          </a:xfrm>
          <a:prstGeom prst="rect">
            <a:avLst/>
          </a:prstGeom>
          <a:noFill/>
          <a:ln w="34925">
            <a:noFill/>
            <a:miter lim="800000"/>
            <a:headEnd/>
            <a:tailEnd/>
          </a:ln>
          <a:effectLst/>
        </p:spPr>
        <p:txBody>
          <a:bodyPr>
            <a:spAutoFit/>
          </a:bodyPr>
          <a:lstStyle/>
          <a:p>
            <a:pPr>
              <a:spcBef>
                <a:spcPct val="50000"/>
              </a:spcBef>
              <a:buFontTx/>
              <a:buChar char="•"/>
            </a:pPr>
            <a:r>
              <a:rPr lang="en-US" sz="2400"/>
              <a:t>Only the </a:t>
            </a:r>
            <a:r>
              <a:rPr lang="en-US" sz="2400">
                <a:solidFill>
                  <a:srgbClr val="990033"/>
                </a:solidFill>
              </a:rPr>
              <a:t>perpendicular component</a:t>
            </a:r>
            <a:r>
              <a:rPr lang="en-US" sz="2400"/>
              <a:t> of force goes into torque</a:t>
            </a:r>
          </a:p>
          <a:p>
            <a:pPr>
              <a:spcBef>
                <a:spcPct val="50000"/>
              </a:spcBef>
              <a:buFontTx/>
              <a:buChar char="•"/>
            </a:pPr>
            <a:r>
              <a:rPr lang="en-US" sz="2400"/>
              <a:t>This is not as efficient</a:t>
            </a:r>
          </a:p>
        </p:txBody>
      </p:sp>
      <p:sp>
        <p:nvSpPr>
          <p:cNvPr id="43030" name="Line 22"/>
          <p:cNvSpPr>
            <a:spLocks noChangeShapeType="1"/>
          </p:cNvSpPr>
          <p:nvPr/>
        </p:nvSpPr>
        <p:spPr bwMode="auto">
          <a:xfrm flipV="1">
            <a:off x="7239000" y="3200400"/>
            <a:ext cx="0" cy="1066800"/>
          </a:xfrm>
          <a:prstGeom prst="line">
            <a:avLst/>
          </a:prstGeom>
          <a:noFill/>
          <a:ln w="44450">
            <a:solidFill>
              <a:srgbClr val="800000"/>
            </a:solidFill>
            <a:round/>
            <a:headEnd/>
            <a:tailEnd type="triangle" w="med" len="med"/>
          </a:ln>
          <a:effectLst/>
        </p:spPr>
        <p:txBody>
          <a:bodyPr/>
          <a:lstStyle/>
          <a:p>
            <a:endParaRPr lang="en-US"/>
          </a:p>
        </p:txBody>
      </p:sp>
      <p:sp>
        <p:nvSpPr>
          <p:cNvPr id="43031" name="Rectangle 23"/>
          <p:cNvSpPr>
            <a:spLocks noChangeArrowheads="1"/>
          </p:cNvSpPr>
          <p:nvPr/>
        </p:nvSpPr>
        <p:spPr bwMode="auto">
          <a:xfrm>
            <a:off x="6705600" y="2133600"/>
            <a:ext cx="381000" cy="533400"/>
          </a:xfrm>
          <a:prstGeom prst="rect">
            <a:avLst/>
          </a:prstGeom>
          <a:solidFill>
            <a:schemeClr val="bg1"/>
          </a:solidFill>
          <a:ln w="34925">
            <a:solidFill>
              <a:schemeClr val="bg1"/>
            </a:solidFill>
            <a:miter lim="800000"/>
            <a:headEnd/>
            <a:tailEnd/>
          </a:ln>
          <a:effectLst/>
        </p:spPr>
        <p:txBody>
          <a:bodyPr wrap="none" anchor="ctr"/>
          <a:lstStyle/>
          <a:p>
            <a:endParaRPr lang="en-US"/>
          </a:p>
        </p:txBody>
      </p:sp>
      <p:sp>
        <p:nvSpPr>
          <p:cNvPr id="43032" name="Text Box 24"/>
          <p:cNvSpPr txBox="1">
            <a:spLocks noChangeArrowheads="1"/>
          </p:cNvSpPr>
          <p:nvPr/>
        </p:nvSpPr>
        <p:spPr bwMode="auto">
          <a:xfrm>
            <a:off x="7772400" y="3657600"/>
            <a:ext cx="1219200" cy="641350"/>
          </a:xfrm>
          <a:prstGeom prst="rect">
            <a:avLst/>
          </a:prstGeom>
          <a:noFill/>
          <a:ln w="34925">
            <a:noFill/>
            <a:miter lim="800000"/>
            <a:headEnd/>
            <a:tailEnd/>
          </a:ln>
          <a:effectLst/>
        </p:spPr>
        <p:txBody>
          <a:bodyPr>
            <a:spAutoFit/>
          </a:bodyPr>
          <a:lstStyle/>
          <a:p>
            <a:pPr>
              <a:spcBef>
                <a:spcPct val="50000"/>
              </a:spcBef>
            </a:pPr>
            <a:r>
              <a:rPr lang="en-US" sz="1800"/>
              <a:t>Force applied</a:t>
            </a:r>
          </a:p>
        </p:txBody>
      </p:sp>
      <p:sp>
        <p:nvSpPr>
          <p:cNvPr id="43033" name="Text Box 25"/>
          <p:cNvSpPr txBox="1">
            <a:spLocks noChangeArrowheads="1"/>
          </p:cNvSpPr>
          <p:nvPr/>
        </p:nvSpPr>
        <p:spPr bwMode="auto">
          <a:xfrm>
            <a:off x="6172200" y="2590800"/>
            <a:ext cx="1600200" cy="641350"/>
          </a:xfrm>
          <a:prstGeom prst="rect">
            <a:avLst/>
          </a:prstGeom>
          <a:noFill/>
          <a:ln w="34925">
            <a:noFill/>
            <a:miter lim="800000"/>
            <a:headEnd/>
            <a:tailEnd/>
          </a:ln>
          <a:effectLst/>
        </p:spPr>
        <p:txBody>
          <a:bodyPr>
            <a:spAutoFit/>
          </a:bodyPr>
          <a:lstStyle/>
          <a:p>
            <a:pPr>
              <a:spcBef>
                <a:spcPct val="50000"/>
              </a:spcBef>
            </a:pPr>
            <a:r>
              <a:rPr lang="en-US" sz="1800"/>
              <a:t>Perpendicular component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533400"/>
            <a:ext cx="8229600" cy="5592763"/>
          </a:xfrm>
        </p:spPr>
        <p:txBody>
          <a:bodyPr/>
          <a:lstStyle/>
          <a:p>
            <a:pPr>
              <a:buFontTx/>
              <a:buNone/>
            </a:pPr>
            <a:r>
              <a:rPr lang="en-US"/>
              <a:t>Ex A. How much work is being done by a weightlifter below that applies 500 Newtons of force lifting a mass 2.5 meters?</a:t>
            </a:r>
          </a:p>
          <a:p>
            <a:pPr>
              <a:buFontTx/>
              <a:buNone/>
            </a:pPr>
            <a:endParaRPr lang="en-US"/>
          </a:p>
          <a:p>
            <a:pPr>
              <a:buFontTx/>
              <a:buNone/>
            </a:pPr>
            <a:r>
              <a:rPr lang="en-US"/>
              <a:t>F= 500 N</a:t>
            </a:r>
          </a:p>
          <a:p>
            <a:pPr>
              <a:buFontTx/>
              <a:buNone/>
            </a:pPr>
            <a:r>
              <a:rPr lang="en-US"/>
              <a:t>d = 2.5 m</a:t>
            </a:r>
          </a:p>
          <a:p>
            <a:pPr>
              <a:buFontTx/>
              <a:buNone/>
            </a:pPr>
            <a:r>
              <a:rPr lang="en-US"/>
              <a:t>W=Fd</a:t>
            </a:r>
          </a:p>
          <a:p>
            <a:pPr>
              <a:buFontTx/>
              <a:buNone/>
            </a:pPr>
            <a:r>
              <a:rPr lang="en-US"/>
              <a:t>W= (500)(2.5) = 1250 J</a:t>
            </a:r>
          </a:p>
        </p:txBody>
      </p:sp>
      <p:sp>
        <p:nvSpPr>
          <p:cNvPr id="7172" name="Text Box 4"/>
          <p:cNvSpPr txBox="1">
            <a:spLocks noChangeArrowheads="1"/>
          </p:cNvSpPr>
          <p:nvPr/>
        </p:nvSpPr>
        <p:spPr bwMode="auto">
          <a:xfrm rot="16200000">
            <a:off x="8163719" y="4652169"/>
            <a:ext cx="1292225" cy="366713"/>
          </a:xfrm>
          <a:prstGeom prst="rect">
            <a:avLst/>
          </a:prstGeom>
          <a:noFill/>
          <a:ln w="9525">
            <a:noFill/>
            <a:miter lim="800000"/>
            <a:headEnd/>
            <a:tailEnd/>
          </a:ln>
          <a:effectLst/>
        </p:spPr>
        <p:txBody>
          <a:bodyPr>
            <a:spAutoFit/>
          </a:bodyPr>
          <a:lstStyle/>
          <a:p>
            <a:pPr>
              <a:spcBef>
                <a:spcPct val="50000"/>
              </a:spcBef>
            </a:pPr>
            <a:r>
              <a:rPr lang="en-US" sz="1800"/>
              <a:t>d = 2.5 m</a:t>
            </a:r>
          </a:p>
        </p:txBody>
      </p:sp>
      <p:sp>
        <p:nvSpPr>
          <p:cNvPr id="7173" name="Line 5"/>
          <p:cNvSpPr>
            <a:spLocks noChangeShapeType="1"/>
          </p:cNvSpPr>
          <p:nvPr/>
        </p:nvSpPr>
        <p:spPr bwMode="auto">
          <a:xfrm flipH="1" flipV="1">
            <a:off x="8991600" y="3429000"/>
            <a:ext cx="14288" cy="2362200"/>
          </a:xfrm>
          <a:prstGeom prst="line">
            <a:avLst/>
          </a:prstGeom>
          <a:noFill/>
          <a:ln w="9525">
            <a:solidFill>
              <a:schemeClr val="tx1"/>
            </a:solidFill>
            <a:round/>
            <a:headEnd/>
            <a:tailEnd type="triangle" w="med" len="med"/>
          </a:ln>
          <a:effectLst/>
        </p:spPr>
        <p:txBody>
          <a:bodyPr/>
          <a:lstStyle/>
          <a:p>
            <a:endParaRPr lang="en-US"/>
          </a:p>
        </p:txBody>
      </p:sp>
      <p:sp>
        <p:nvSpPr>
          <p:cNvPr id="7174" name="Text Box 6"/>
          <p:cNvSpPr txBox="1">
            <a:spLocks noChangeArrowheads="1"/>
          </p:cNvSpPr>
          <p:nvPr/>
        </p:nvSpPr>
        <p:spPr bwMode="auto">
          <a:xfrm>
            <a:off x="6705600" y="6096000"/>
            <a:ext cx="2438400" cy="366713"/>
          </a:xfrm>
          <a:prstGeom prst="rect">
            <a:avLst/>
          </a:prstGeom>
          <a:noFill/>
          <a:ln w="9525">
            <a:noFill/>
            <a:miter lim="800000"/>
            <a:headEnd/>
            <a:tailEnd/>
          </a:ln>
          <a:effectLst/>
        </p:spPr>
        <p:txBody>
          <a:bodyPr>
            <a:spAutoFit/>
          </a:bodyPr>
          <a:lstStyle/>
          <a:p>
            <a:pPr>
              <a:spcBef>
                <a:spcPct val="50000"/>
              </a:spcBef>
            </a:pPr>
            <a:r>
              <a:rPr lang="en-US" sz="1800"/>
              <a:t>500 N of force applied</a:t>
            </a:r>
          </a:p>
        </p:txBody>
      </p:sp>
      <p:pic>
        <p:nvPicPr>
          <p:cNvPr id="7175" name="Picture 7" descr="MM900283995[1]"/>
          <p:cNvPicPr>
            <a:picLocks noChangeAspect="1" noChangeArrowheads="1" noCrop="1"/>
          </p:cNvPicPr>
          <p:nvPr/>
        </p:nvPicPr>
        <p:blipFill>
          <a:blip r:embed="rId2" cstate="print"/>
          <a:srcRect/>
          <a:stretch>
            <a:fillRect/>
          </a:stretch>
        </p:blipFill>
        <p:spPr bwMode="auto">
          <a:xfrm>
            <a:off x="5943600" y="3200400"/>
            <a:ext cx="2543175" cy="270033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blinds(horizontal)">
                                      <p:cBhvr>
                                        <p:cTn id="7" dur="500"/>
                                        <p:tgtEl>
                                          <p:spTgt spid="7171">
                                            <p:txEl>
                                              <p:pRg st="2" end="2"/>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171">
                                            <p:txEl>
                                              <p:pRg st="3" end="3"/>
                                            </p:txEl>
                                          </p:spTgt>
                                        </p:tgtEl>
                                        <p:attrNameLst>
                                          <p:attrName>style.visibility</p:attrName>
                                        </p:attrNameLst>
                                      </p:cBhvr>
                                      <p:to>
                                        <p:strVal val="visible"/>
                                      </p:to>
                                    </p:set>
                                    <p:animEffect transition="in" filter="blinds(horizontal)">
                                      <p:cBhvr>
                                        <p:cTn id="10" dur="500"/>
                                        <p:tgtEl>
                                          <p:spTgt spid="7171">
                                            <p:txEl>
                                              <p:pRg st="3" end="3"/>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Effect transition="in" filter="blinds(horizontal)">
                                      <p:cBhvr>
                                        <p:cTn id="13" dur="500"/>
                                        <p:tgtEl>
                                          <p:spTgt spid="7171">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171">
                                            <p:txEl>
                                              <p:pRg st="5" end="5"/>
                                            </p:txEl>
                                          </p:spTgt>
                                        </p:tgtEl>
                                        <p:attrNameLst>
                                          <p:attrName>style.visibility</p:attrName>
                                        </p:attrNameLst>
                                      </p:cBhvr>
                                      <p:to>
                                        <p:strVal val="visible"/>
                                      </p:to>
                                    </p:set>
                                    <p:animEffect transition="in" filter="blinds(horizontal)">
                                      <p:cBhvr>
                                        <p:cTn id="18"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p:txBody>
          <a:bodyPr/>
          <a:lstStyle/>
          <a:p>
            <a:r>
              <a:rPr lang="en-US"/>
              <a:t>Torque (</a:t>
            </a:r>
            <a:r>
              <a:rPr lang="el-GR">
                <a:latin typeface="Cambria Math" pitchFamily="18" charset="0"/>
              </a:rPr>
              <a:t>τ</a:t>
            </a:r>
            <a:r>
              <a:rPr lang="en-US">
                <a:latin typeface="Cambria Math" pitchFamily="18" charset="0"/>
              </a:rPr>
              <a:t>)</a:t>
            </a:r>
            <a:endParaRPr lang="el-GR">
              <a:latin typeface="Cambria Math" pitchFamily="18" charset="0"/>
            </a:endParaRPr>
          </a:p>
        </p:txBody>
      </p:sp>
      <p:sp>
        <p:nvSpPr>
          <p:cNvPr id="44036" name="Rectangle 4"/>
          <p:cNvSpPr>
            <a:spLocks noChangeArrowheads="1"/>
          </p:cNvSpPr>
          <p:nvPr/>
        </p:nvSpPr>
        <p:spPr bwMode="auto">
          <a:xfrm>
            <a:off x="4419600" y="5715000"/>
            <a:ext cx="2819400" cy="1143000"/>
          </a:xfrm>
          <a:prstGeom prst="rect">
            <a:avLst/>
          </a:prstGeom>
          <a:noFill/>
          <a:ln w="9525">
            <a:noFill/>
            <a:miter lim="800000"/>
            <a:headEnd/>
            <a:tailEnd/>
          </a:ln>
          <a:effectLst/>
        </p:spPr>
        <p:txBody>
          <a:bodyPr anchor="ctr"/>
          <a:lstStyle/>
          <a:p>
            <a:pPr algn="ctr"/>
            <a:r>
              <a:rPr lang="el-GR" sz="4400">
                <a:solidFill>
                  <a:schemeClr val="tx2"/>
                </a:solidFill>
                <a:latin typeface="Cambria Math" pitchFamily="18" charset="0"/>
              </a:rPr>
              <a:t>τ</a:t>
            </a:r>
            <a:r>
              <a:rPr lang="en-US" sz="4400">
                <a:solidFill>
                  <a:schemeClr val="tx2"/>
                </a:solidFill>
                <a:latin typeface="Cambria Math" pitchFamily="18" charset="0"/>
              </a:rPr>
              <a:t> =F</a:t>
            </a:r>
            <a:r>
              <a:rPr lang="en-US" sz="4400" b="1" baseline="-25000">
                <a:solidFill>
                  <a:schemeClr val="tx2"/>
                </a:solidFill>
                <a:latin typeface="Cambria Math" pitchFamily="18" charset="0"/>
              </a:rPr>
              <a:t>┴</a:t>
            </a:r>
            <a:r>
              <a:rPr lang="en-US" sz="4400">
                <a:solidFill>
                  <a:schemeClr val="tx2"/>
                </a:solidFill>
                <a:latin typeface="Cambria Math" pitchFamily="18" charset="0"/>
              </a:rPr>
              <a:t>d</a:t>
            </a:r>
            <a:endParaRPr lang="el-GR" sz="4400">
              <a:solidFill>
                <a:schemeClr val="tx2"/>
              </a:solidFill>
              <a:latin typeface="Cambria Math" pitchFamily="18" charset="0"/>
            </a:endParaRPr>
          </a:p>
        </p:txBody>
      </p:sp>
      <p:sp>
        <p:nvSpPr>
          <p:cNvPr id="44041" name="Rectangle 9"/>
          <p:cNvSpPr>
            <a:spLocks noChangeArrowheads="1"/>
          </p:cNvSpPr>
          <p:nvPr/>
        </p:nvSpPr>
        <p:spPr bwMode="auto">
          <a:xfrm>
            <a:off x="2209800" y="6553200"/>
            <a:ext cx="6934200" cy="304800"/>
          </a:xfrm>
          <a:prstGeom prst="rect">
            <a:avLst/>
          </a:prstGeom>
          <a:noFill/>
          <a:ln w="9525">
            <a:noFill/>
            <a:miter lim="800000"/>
            <a:headEnd/>
            <a:tailEnd/>
          </a:ln>
          <a:effectLst/>
        </p:spPr>
        <p:txBody>
          <a:bodyPr anchor="ctr"/>
          <a:lstStyle/>
          <a:p>
            <a:pPr algn="ctr"/>
            <a:r>
              <a:rPr lang="en-US" sz="2000">
                <a:solidFill>
                  <a:schemeClr val="tx2"/>
                </a:solidFill>
                <a:latin typeface="Cambria Math" pitchFamily="18" charset="0"/>
              </a:rPr>
              <a:t>Torque = (force perpendicular) x ( distance of the lever arm)</a:t>
            </a:r>
            <a:endParaRPr lang="el-GR" sz="2000">
              <a:solidFill>
                <a:schemeClr val="tx2"/>
              </a:solidFill>
              <a:latin typeface="Cambria Math" pitchFamily="18" charset="0"/>
            </a:endParaRPr>
          </a:p>
        </p:txBody>
      </p:sp>
      <p:sp>
        <p:nvSpPr>
          <p:cNvPr id="44044" name="Rectangle 12"/>
          <p:cNvSpPr>
            <a:spLocks noChangeArrowheads="1"/>
          </p:cNvSpPr>
          <p:nvPr/>
        </p:nvSpPr>
        <p:spPr bwMode="auto">
          <a:xfrm>
            <a:off x="6324600" y="1828800"/>
            <a:ext cx="1600200" cy="609600"/>
          </a:xfrm>
          <a:prstGeom prst="rect">
            <a:avLst/>
          </a:prstGeom>
          <a:solidFill>
            <a:schemeClr val="bg1"/>
          </a:solidFill>
          <a:ln w="34925">
            <a:solidFill>
              <a:schemeClr val="bg1"/>
            </a:solidFill>
            <a:miter lim="800000"/>
            <a:headEnd/>
            <a:tailEnd/>
          </a:ln>
          <a:effectLst/>
        </p:spPr>
        <p:txBody>
          <a:bodyPr wrap="none" anchor="ctr"/>
          <a:lstStyle/>
          <a:p>
            <a:pPr algn="ctr"/>
            <a:r>
              <a:rPr lang="en-US"/>
              <a:t> </a:t>
            </a:r>
          </a:p>
        </p:txBody>
      </p:sp>
      <p:sp>
        <p:nvSpPr>
          <p:cNvPr id="44045" name="Text Box 13"/>
          <p:cNvSpPr txBox="1">
            <a:spLocks noChangeArrowheads="1"/>
          </p:cNvSpPr>
          <p:nvPr/>
        </p:nvSpPr>
        <p:spPr bwMode="auto">
          <a:xfrm>
            <a:off x="304800" y="1371600"/>
            <a:ext cx="8610600" cy="1004888"/>
          </a:xfrm>
          <a:prstGeom prst="rect">
            <a:avLst/>
          </a:prstGeom>
          <a:noFill/>
          <a:ln w="34925">
            <a:noFill/>
            <a:miter lim="800000"/>
            <a:headEnd/>
            <a:tailEnd/>
          </a:ln>
          <a:effectLst/>
        </p:spPr>
        <p:txBody>
          <a:bodyPr>
            <a:spAutoFit/>
          </a:bodyPr>
          <a:lstStyle/>
          <a:p>
            <a:pPr>
              <a:spcBef>
                <a:spcPct val="50000"/>
              </a:spcBef>
              <a:buFontTx/>
              <a:buChar char="•"/>
            </a:pPr>
            <a:r>
              <a:rPr lang="en-US" sz="2400"/>
              <a:t>Applying the force parallel gives no torque</a:t>
            </a:r>
          </a:p>
          <a:p>
            <a:pPr>
              <a:spcBef>
                <a:spcPct val="50000"/>
              </a:spcBef>
              <a:buFontTx/>
              <a:buChar char="•"/>
            </a:pPr>
            <a:r>
              <a:rPr lang="en-US" sz="2400"/>
              <a:t>The perpendicular component of force equals 0</a:t>
            </a:r>
          </a:p>
        </p:txBody>
      </p:sp>
      <p:sp>
        <p:nvSpPr>
          <p:cNvPr id="44046" name="Text Box 14"/>
          <p:cNvSpPr txBox="1">
            <a:spLocks noChangeArrowheads="1"/>
          </p:cNvSpPr>
          <p:nvPr/>
        </p:nvSpPr>
        <p:spPr bwMode="auto">
          <a:xfrm>
            <a:off x="3352800" y="3200400"/>
            <a:ext cx="2362200" cy="579438"/>
          </a:xfrm>
          <a:prstGeom prst="rect">
            <a:avLst/>
          </a:prstGeom>
          <a:noFill/>
          <a:ln w="34925">
            <a:noFill/>
            <a:miter lim="800000"/>
            <a:headEnd/>
            <a:tailEnd/>
          </a:ln>
          <a:effectLst/>
        </p:spPr>
        <p:txBody>
          <a:bodyPr>
            <a:spAutoFit/>
          </a:bodyPr>
          <a:lstStyle/>
          <a:p>
            <a:pPr>
              <a:spcBef>
                <a:spcPct val="50000"/>
              </a:spcBef>
            </a:pPr>
            <a:r>
              <a:rPr lang="en-US"/>
              <a:t>Lever arm</a:t>
            </a:r>
          </a:p>
        </p:txBody>
      </p:sp>
      <p:pic>
        <p:nvPicPr>
          <p:cNvPr id="44047" name="Picture 15"/>
          <p:cNvPicPr>
            <a:picLocks noChangeAspect="1" noChangeArrowheads="1"/>
          </p:cNvPicPr>
          <p:nvPr/>
        </p:nvPicPr>
        <p:blipFill>
          <a:blip r:embed="rId2" cstate="print"/>
          <a:srcRect/>
          <a:stretch>
            <a:fillRect/>
          </a:stretch>
        </p:blipFill>
        <p:spPr bwMode="auto">
          <a:xfrm>
            <a:off x="1524000" y="2286000"/>
            <a:ext cx="6172200" cy="2373313"/>
          </a:xfrm>
          <a:prstGeom prst="rect">
            <a:avLst/>
          </a:prstGeom>
          <a:noFill/>
          <a:ln w="34925">
            <a:noFill/>
            <a:miter lim="800000"/>
            <a:headEnd/>
            <a:tailEnd/>
          </a:ln>
          <a:effectLst/>
        </p:spPr>
      </p:pic>
      <p:sp>
        <p:nvSpPr>
          <p:cNvPr id="44048" name="Line 16"/>
          <p:cNvSpPr>
            <a:spLocks noChangeShapeType="1"/>
          </p:cNvSpPr>
          <p:nvPr/>
        </p:nvSpPr>
        <p:spPr bwMode="auto">
          <a:xfrm>
            <a:off x="6858000" y="3962400"/>
            <a:ext cx="1676400" cy="0"/>
          </a:xfrm>
          <a:prstGeom prst="line">
            <a:avLst/>
          </a:prstGeom>
          <a:noFill/>
          <a:ln w="60325">
            <a:solidFill>
              <a:schemeClr val="accent2"/>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3200400" y="609600"/>
            <a:ext cx="5029200" cy="2133600"/>
          </a:xfrm>
          <a:prstGeom prst="rect">
            <a:avLst/>
          </a:prstGeom>
          <a:noFill/>
          <a:ln w="50800">
            <a:noFill/>
            <a:miter lim="800000"/>
            <a:headEnd/>
            <a:tailEnd/>
          </a:ln>
          <a:effectLst/>
        </p:spPr>
      </p:pic>
      <p:sp>
        <p:nvSpPr>
          <p:cNvPr id="40963" name="Rectangle 3"/>
          <p:cNvSpPr>
            <a:spLocks noGrp="1" noChangeArrowheads="1"/>
          </p:cNvSpPr>
          <p:nvPr>
            <p:ph type="title"/>
          </p:nvPr>
        </p:nvSpPr>
        <p:spPr/>
        <p:txBody>
          <a:bodyPr/>
          <a:lstStyle/>
          <a:p>
            <a:r>
              <a:rPr lang="en-US"/>
              <a:t>Torque (</a:t>
            </a:r>
            <a:r>
              <a:rPr lang="el-GR">
                <a:latin typeface="Cambria Math" pitchFamily="18" charset="0"/>
              </a:rPr>
              <a:t>τ</a:t>
            </a:r>
            <a:r>
              <a:rPr lang="en-US">
                <a:latin typeface="Cambria Math" pitchFamily="18" charset="0"/>
              </a:rPr>
              <a:t>)</a:t>
            </a:r>
            <a:endParaRPr lang="el-GR">
              <a:latin typeface="Cambria Math" pitchFamily="18" charset="0"/>
            </a:endParaRPr>
          </a:p>
        </p:txBody>
      </p:sp>
      <p:sp>
        <p:nvSpPr>
          <p:cNvPr id="40964" name="Rectangle 4"/>
          <p:cNvSpPr>
            <a:spLocks noChangeArrowheads="1"/>
          </p:cNvSpPr>
          <p:nvPr/>
        </p:nvSpPr>
        <p:spPr bwMode="auto">
          <a:xfrm>
            <a:off x="4419600" y="5715000"/>
            <a:ext cx="2819400" cy="1143000"/>
          </a:xfrm>
          <a:prstGeom prst="rect">
            <a:avLst/>
          </a:prstGeom>
          <a:noFill/>
          <a:ln w="9525">
            <a:noFill/>
            <a:miter lim="800000"/>
            <a:headEnd/>
            <a:tailEnd/>
          </a:ln>
          <a:effectLst/>
        </p:spPr>
        <p:txBody>
          <a:bodyPr anchor="ctr"/>
          <a:lstStyle/>
          <a:p>
            <a:pPr algn="ctr"/>
            <a:r>
              <a:rPr lang="el-GR" sz="4400">
                <a:solidFill>
                  <a:schemeClr val="tx2"/>
                </a:solidFill>
                <a:latin typeface="Cambria Math" pitchFamily="18" charset="0"/>
              </a:rPr>
              <a:t>τ</a:t>
            </a:r>
            <a:r>
              <a:rPr lang="en-US" sz="4400">
                <a:solidFill>
                  <a:schemeClr val="tx2"/>
                </a:solidFill>
                <a:latin typeface="Cambria Math" pitchFamily="18" charset="0"/>
              </a:rPr>
              <a:t> =F</a:t>
            </a:r>
            <a:r>
              <a:rPr lang="en-US" sz="4400" b="1" baseline="-25000">
                <a:solidFill>
                  <a:schemeClr val="tx2"/>
                </a:solidFill>
                <a:latin typeface="Cambria Math" pitchFamily="18" charset="0"/>
              </a:rPr>
              <a:t>┴</a:t>
            </a:r>
            <a:r>
              <a:rPr lang="en-US" sz="4400">
                <a:solidFill>
                  <a:schemeClr val="tx2"/>
                </a:solidFill>
                <a:latin typeface="Cambria Math" pitchFamily="18" charset="0"/>
              </a:rPr>
              <a:t>d</a:t>
            </a:r>
            <a:endParaRPr lang="el-GR" sz="4400">
              <a:solidFill>
                <a:schemeClr val="tx2"/>
              </a:solidFill>
              <a:latin typeface="Cambria Math" pitchFamily="18" charset="0"/>
            </a:endParaRPr>
          </a:p>
        </p:txBody>
      </p:sp>
      <p:sp>
        <p:nvSpPr>
          <p:cNvPr id="40969" name="Rectangle 9"/>
          <p:cNvSpPr>
            <a:spLocks noChangeArrowheads="1"/>
          </p:cNvSpPr>
          <p:nvPr/>
        </p:nvSpPr>
        <p:spPr bwMode="auto">
          <a:xfrm>
            <a:off x="2209800" y="6553200"/>
            <a:ext cx="6934200" cy="304800"/>
          </a:xfrm>
          <a:prstGeom prst="rect">
            <a:avLst/>
          </a:prstGeom>
          <a:noFill/>
          <a:ln w="9525">
            <a:noFill/>
            <a:miter lim="800000"/>
            <a:headEnd/>
            <a:tailEnd/>
          </a:ln>
          <a:effectLst/>
        </p:spPr>
        <p:txBody>
          <a:bodyPr anchor="ctr"/>
          <a:lstStyle/>
          <a:p>
            <a:pPr algn="ctr"/>
            <a:r>
              <a:rPr lang="en-US" sz="2000">
                <a:solidFill>
                  <a:schemeClr val="tx2"/>
                </a:solidFill>
                <a:latin typeface="Cambria Math" pitchFamily="18" charset="0"/>
              </a:rPr>
              <a:t>Torque = (force perpendicular) x ( distance of the lever arm)</a:t>
            </a:r>
            <a:endParaRPr lang="el-GR" sz="2000">
              <a:solidFill>
                <a:schemeClr val="tx2"/>
              </a:solidFill>
              <a:latin typeface="Cambria Math" pitchFamily="18" charset="0"/>
            </a:endParaRPr>
          </a:p>
        </p:txBody>
      </p:sp>
      <p:sp>
        <p:nvSpPr>
          <p:cNvPr id="40972" name="Rectangle 12"/>
          <p:cNvSpPr>
            <a:spLocks noChangeArrowheads="1"/>
          </p:cNvSpPr>
          <p:nvPr/>
        </p:nvSpPr>
        <p:spPr bwMode="auto">
          <a:xfrm>
            <a:off x="6400800" y="304800"/>
            <a:ext cx="1600200" cy="609600"/>
          </a:xfrm>
          <a:prstGeom prst="rect">
            <a:avLst/>
          </a:prstGeom>
          <a:solidFill>
            <a:schemeClr val="bg1"/>
          </a:solidFill>
          <a:ln w="34925">
            <a:solidFill>
              <a:schemeClr val="bg1"/>
            </a:solidFill>
            <a:miter lim="800000"/>
            <a:headEnd/>
            <a:tailEnd/>
          </a:ln>
          <a:effectLst/>
        </p:spPr>
        <p:txBody>
          <a:bodyPr wrap="none" anchor="ctr"/>
          <a:lstStyle/>
          <a:p>
            <a:pPr algn="ctr"/>
            <a:r>
              <a:rPr lang="en-US"/>
              <a:t> </a:t>
            </a:r>
          </a:p>
        </p:txBody>
      </p:sp>
      <p:sp>
        <p:nvSpPr>
          <p:cNvPr id="40974" name="Text Box 14"/>
          <p:cNvSpPr txBox="1">
            <a:spLocks noChangeArrowheads="1"/>
          </p:cNvSpPr>
          <p:nvPr/>
        </p:nvSpPr>
        <p:spPr bwMode="auto">
          <a:xfrm>
            <a:off x="0" y="2895600"/>
            <a:ext cx="8991600" cy="4029075"/>
          </a:xfrm>
          <a:prstGeom prst="rect">
            <a:avLst/>
          </a:prstGeom>
          <a:noFill/>
          <a:ln w="34925">
            <a:noFill/>
            <a:miter lim="800000"/>
            <a:headEnd/>
            <a:tailEnd/>
          </a:ln>
          <a:effectLst/>
        </p:spPr>
        <p:txBody>
          <a:bodyPr>
            <a:spAutoFit/>
          </a:bodyPr>
          <a:lstStyle/>
          <a:p>
            <a:pPr>
              <a:spcBef>
                <a:spcPct val="50000"/>
              </a:spcBef>
            </a:pPr>
            <a:r>
              <a:rPr lang="en-US" sz="2800"/>
              <a:t>Ex. K: Increasing the lever arm does what to torque?</a:t>
            </a:r>
          </a:p>
          <a:p>
            <a:pPr>
              <a:spcBef>
                <a:spcPct val="50000"/>
              </a:spcBef>
            </a:pPr>
            <a:r>
              <a:rPr lang="en-US" sz="2800"/>
              <a:t>Ex. L: Applying more force perpendicular does what to torque?</a:t>
            </a:r>
          </a:p>
          <a:p>
            <a:pPr>
              <a:spcBef>
                <a:spcPct val="50000"/>
              </a:spcBef>
            </a:pPr>
            <a:r>
              <a:rPr lang="en-US" sz="2800"/>
              <a:t>Ex. M: How much torque would you have if you apply a parallel force at a distance seen below?</a:t>
            </a:r>
          </a:p>
          <a:p>
            <a:pPr>
              <a:spcBef>
                <a:spcPct val="50000"/>
              </a:spcBef>
            </a:pPr>
            <a:endParaRPr lang="en-US" sz="2800"/>
          </a:p>
          <a:p>
            <a:pPr>
              <a:spcBef>
                <a:spcPct val="50000"/>
              </a:spcBef>
            </a:pPr>
            <a:endParaRPr lang="en-US"/>
          </a:p>
        </p:txBody>
      </p:sp>
      <p:pic>
        <p:nvPicPr>
          <p:cNvPr id="40975" name="Picture 15"/>
          <p:cNvPicPr>
            <a:picLocks noChangeAspect="1" noChangeArrowheads="1"/>
          </p:cNvPicPr>
          <p:nvPr/>
        </p:nvPicPr>
        <p:blipFill>
          <a:blip r:embed="rId3" cstate="print"/>
          <a:srcRect/>
          <a:stretch>
            <a:fillRect/>
          </a:stretch>
        </p:blipFill>
        <p:spPr bwMode="auto">
          <a:xfrm>
            <a:off x="762000" y="5562600"/>
            <a:ext cx="2028825" cy="571500"/>
          </a:xfrm>
          <a:prstGeom prst="rect">
            <a:avLst/>
          </a:prstGeom>
          <a:noFill/>
          <a:ln w="34925">
            <a:noFill/>
            <a:miter lim="800000"/>
            <a:headEnd/>
            <a:tailEnd/>
          </a:ln>
          <a:effectLst/>
        </p:spPr>
      </p:pic>
      <p:sp>
        <p:nvSpPr>
          <p:cNvPr id="40976" name="Line 16"/>
          <p:cNvSpPr>
            <a:spLocks noChangeShapeType="1"/>
          </p:cNvSpPr>
          <p:nvPr/>
        </p:nvSpPr>
        <p:spPr bwMode="auto">
          <a:xfrm flipH="1">
            <a:off x="2895600" y="5867400"/>
            <a:ext cx="533400" cy="0"/>
          </a:xfrm>
          <a:prstGeom prst="line">
            <a:avLst/>
          </a:prstGeom>
          <a:noFill/>
          <a:ln w="50800">
            <a:solidFill>
              <a:srgbClr val="FF0000"/>
            </a:solidFill>
            <a:round/>
            <a:headEnd/>
            <a:tailEnd type="triangle" w="med" len="med"/>
          </a:ln>
          <a:effectLst/>
        </p:spPr>
        <p:txBody>
          <a:bodyPr/>
          <a:lstStyle/>
          <a:p>
            <a:endParaRPr lang="en-US"/>
          </a:p>
        </p:txBody>
      </p:sp>
      <p:sp>
        <p:nvSpPr>
          <p:cNvPr id="40977" name="Text Box 17"/>
          <p:cNvSpPr txBox="1">
            <a:spLocks noChangeArrowheads="1"/>
          </p:cNvSpPr>
          <p:nvPr/>
        </p:nvSpPr>
        <p:spPr bwMode="auto">
          <a:xfrm>
            <a:off x="3657600" y="5562600"/>
            <a:ext cx="533400" cy="579438"/>
          </a:xfrm>
          <a:prstGeom prst="rect">
            <a:avLst/>
          </a:prstGeom>
          <a:noFill/>
          <a:ln w="34925">
            <a:noFill/>
            <a:miter lim="800000"/>
            <a:headEnd/>
            <a:tailEnd/>
          </a:ln>
          <a:effectLst/>
        </p:spPr>
        <p:txBody>
          <a:bodyPr>
            <a:spAutoFit/>
          </a:bodyPr>
          <a:lstStyle/>
          <a:p>
            <a:pPr>
              <a:spcBef>
                <a:spcPct val="50000"/>
              </a:spcBef>
            </a:pPr>
            <a:r>
              <a:rPr lang="en-US"/>
              <a:t>F</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cstate="print"/>
          <a:srcRect/>
          <a:stretch>
            <a:fillRect/>
          </a:stretch>
        </p:blipFill>
        <p:spPr bwMode="auto">
          <a:xfrm>
            <a:off x="3200400" y="609600"/>
            <a:ext cx="5029200" cy="2133600"/>
          </a:xfrm>
          <a:prstGeom prst="rect">
            <a:avLst/>
          </a:prstGeom>
          <a:noFill/>
          <a:ln w="50800">
            <a:noFill/>
            <a:miter lim="800000"/>
            <a:headEnd/>
            <a:tailEnd/>
          </a:ln>
          <a:effectLst/>
        </p:spPr>
      </p:pic>
      <p:sp>
        <p:nvSpPr>
          <p:cNvPr id="98307" name="Rectangle 3"/>
          <p:cNvSpPr>
            <a:spLocks noGrp="1" noChangeArrowheads="1"/>
          </p:cNvSpPr>
          <p:nvPr>
            <p:ph type="title"/>
          </p:nvPr>
        </p:nvSpPr>
        <p:spPr/>
        <p:txBody>
          <a:bodyPr/>
          <a:lstStyle/>
          <a:p>
            <a:r>
              <a:rPr lang="en-US"/>
              <a:t>Torque (</a:t>
            </a:r>
            <a:r>
              <a:rPr lang="el-GR">
                <a:latin typeface="Cambria Math" pitchFamily="18" charset="0"/>
              </a:rPr>
              <a:t>τ</a:t>
            </a:r>
            <a:r>
              <a:rPr lang="en-US">
                <a:latin typeface="Cambria Math" pitchFamily="18" charset="0"/>
              </a:rPr>
              <a:t>)</a:t>
            </a:r>
            <a:endParaRPr lang="el-GR">
              <a:latin typeface="Cambria Math" pitchFamily="18" charset="0"/>
            </a:endParaRPr>
          </a:p>
        </p:txBody>
      </p:sp>
      <p:sp>
        <p:nvSpPr>
          <p:cNvPr id="98308" name="Rectangle 4"/>
          <p:cNvSpPr>
            <a:spLocks noChangeArrowheads="1"/>
          </p:cNvSpPr>
          <p:nvPr/>
        </p:nvSpPr>
        <p:spPr bwMode="auto">
          <a:xfrm>
            <a:off x="4419600" y="5715000"/>
            <a:ext cx="2819400" cy="1143000"/>
          </a:xfrm>
          <a:prstGeom prst="rect">
            <a:avLst/>
          </a:prstGeom>
          <a:noFill/>
          <a:ln w="9525">
            <a:noFill/>
            <a:miter lim="800000"/>
            <a:headEnd/>
            <a:tailEnd/>
          </a:ln>
          <a:effectLst/>
        </p:spPr>
        <p:txBody>
          <a:bodyPr anchor="ctr"/>
          <a:lstStyle/>
          <a:p>
            <a:pPr algn="ctr"/>
            <a:r>
              <a:rPr lang="el-GR" sz="4400">
                <a:solidFill>
                  <a:schemeClr val="tx2"/>
                </a:solidFill>
                <a:latin typeface="Cambria Math" pitchFamily="18" charset="0"/>
              </a:rPr>
              <a:t>τ</a:t>
            </a:r>
            <a:r>
              <a:rPr lang="en-US" sz="4400">
                <a:solidFill>
                  <a:schemeClr val="tx2"/>
                </a:solidFill>
                <a:latin typeface="Cambria Math" pitchFamily="18" charset="0"/>
              </a:rPr>
              <a:t> =F</a:t>
            </a:r>
            <a:r>
              <a:rPr lang="en-US" sz="4400" b="1" baseline="-25000">
                <a:solidFill>
                  <a:schemeClr val="tx2"/>
                </a:solidFill>
                <a:latin typeface="Cambria Math" pitchFamily="18" charset="0"/>
              </a:rPr>
              <a:t>┴</a:t>
            </a:r>
            <a:r>
              <a:rPr lang="en-US" sz="4400">
                <a:solidFill>
                  <a:schemeClr val="tx2"/>
                </a:solidFill>
                <a:latin typeface="Cambria Math" pitchFamily="18" charset="0"/>
              </a:rPr>
              <a:t>d</a:t>
            </a:r>
            <a:endParaRPr lang="el-GR" sz="4400">
              <a:solidFill>
                <a:schemeClr val="tx2"/>
              </a:solidFill>
              <a:latin typeface="Cambria Math" pitchFamily="18" charset="0"/>
            </a:endParaRPr>
          </a:p>
        </p:txBody>
      </p:sp>
      <p:sp>
        <p:nvSpPr>
          <p:cNvPr id="98309" name="Rectangle 5"/>
          <p:cNvSpPr>
            <a:spLocks noChangeArrowheads="1"/>
          </p:cNvSpPr>
          <p:nvPr/>
        </p:nvSpPr>
        <p:spPr bwMode="auto">
          <a:xfrm>
            <a:off x="2209800" y="6553200"/>
            <a:ext cx="6934200" cy="304800"/>
          </a:xfrm>
          <a:prstGeom prst="rect">
            <a:avLst/>
          </a:prstGeom>
          <a:noFill/>
          <a:ln w="9525">
            <a:noFill/>
            <a:miter lim="800000"/>
            <a:headEnd/>
            <a:tailEnd/>
          </a:ln>
          <a:effectLst/>
        </p:spPr>
        <p:txBody>
          <a:bodyPr anchor="ctr"/>
          <a:lstStyle/>
          <a:p>
            <a:pPr algn="ctr"/>
            <a:r>
              <a:rPr lang="en-US" sz="2000">
                <a:solidFill>
                  <a:schemeClr val="tx2"/>
                </a:solidFill>
                <a:latin typeface="Cambria Math" pitchFamily="18" charset="0"/>
              </a:rPr>
              <a:t>Torque = (force perpendicular) x ( distance of the lever arm)</a:t>
            </a:r>
            <a:endParaRPr lang="el-GR" sz="2000">
              <a:solidFill>
                <a:schemeClr val="tx2"/>
              </a:solidFill>
              <a:latin typeface="Cambria Math" pitchFamily="18" charset="0"/>
            </a:endParaRPr>
          </a:p>
        </p:txBody>
      </p:sp>
      <p:sp>
        <p:nvSpPr>
          <p:cNvPr id="98310" name="Rectangle 6"/>
          <p:cNvSpPr>
            <a:spLocks noChangeArrowheads="1"/>
          </p:cNvSpPr>
          <p:nvPr/>
        </p:nvSpPr>
        <p:spPr bwMode="auto">
          <a:xfrm>
            <a:off x="6400800" y="304800"/>
            <a:ext cx="1600200" cy="609600"/>
          </a:xfrm>
          <a:prstGeom prst="rect">
            <a:avLst/>
          </a:prstGeom>
          <a:solidFill>
            <a:schemeClr val="bg1"/>
          </a:solidFill>
          <a:ln w="34925">
            <a:solidFill>
              <a:schemeClr val="bg1"/>
            </a:solidFill>
            <a:miter lim="800000"/>
            <a:headEnd/>
            <a:tailEnd/>
          </a:ln>
          <a:effectLst/>
        </p:spPr>
        <p:txBody>
          <a:bodyPr wrap="none" anchor="ctr"/>
          <a:lstStyle/>
          <a:p>
            <a:pPr algn="ctr"/>
            <a:r>
              <a:rPr lang="en-US"/>
              <a:t> </a:t>
            </a:r>
          </a:p>
        </p:txBody>
      </p:sp>
      <p:sp>
        <p:nvSpPr>
          <p:cNvPr id="98311" name="Text Box 7"/>
          <p:cNvSpPr txBox="1">
            <a:spLocks noChangeArrowheads="1"/>
          </p:cNvSpPr>
          <p:nvPr/>
        </p:nvSpPr>
        <p:spPr bwMode="auto">
          <a:xfrm>
            <a:off x="0" y="2895600"/>
            <a:ext cx="8991600" cy="4029075"/>
          </a:xfrm>
          <a:prstGeom prst="rect">
            <a:avLst/>
          </a:prstGeom>
          <a:noFill/>
          <a:ln w="34925">
            <a:noFill/>
            <a:miter lim="800000"/>
            <a:headEnd/>
            <a:tailEnd/>
          </a:ln>
          <a:effectLst/>
        </p:spPr>
        <p:txBody>
          <a:bodyPr>
            <a:spAutoFit/>
          </a:bodyPr>
          <a:lstStyle/>
          <a:p>
            <a:pPr>
              <a:spcBef>
                <a:spcPct val="50000"/>
              </a:spcBef>
            </a:pPr>
            <a:r>
              <a:rPr lang="en-US" sz="2800"/>
              <a:t>Ex. K: Increasing the lever arm does what to torque?</a:t>
            </a:r>
          </a:p>
          <a:p>
            <a:pPr>
              <a:spcBef>
                <a:spcPct val="50000"/>
              </a:spcBef>
            </a:pPr>
            <a:r>
              <a:rPr lang="en-US" sz="2800"/>
              <a:t>Ex. L: Applying more force perpendicular does what to torque?</a:t>
            </a:r>
          </a:p>
          <a:p>
            <a:pPr>
              <a:spcBef>
                <a:spcPct val="50000"/>
              </a:spcBef>
            </a:pPr>
            <a:r>
              <a:rPr lang="en-US" sz="2800"/>
              <a:t>Ex. M: How much torque would you have if you apply a parallel force at a distance seen below?</a:t>
            </a:r>
          </a:p>
          <a:p>
            <a:pPr>
              <a:spcBef>
                <a:spcPct val="50000"/>
              </a:spcBef>
            </a:pPr>
            <a:endParaRPr lang="en-US" sz="2800"/>
          </a:p>
          <a:p>
            <a:pPr>
              <a:spcBef>
                <a:spcPct val="50000"/>
              </a:spcBef>
            </a:pPr>
            <a:endParaRPr lang="en-US"/>
          </a:p>
        </p:txBody>
      </p:sp>
      <p:pic>
        <p:nvPicPr>
          <p:cNvPr id="98312" name="Picture 8"/>
          <p:cNvPicPr>
            <a:picLocks noChangeAspect="1" noChangeArrowheads="1"/>
          </p:cNvPicPr>
          <p:nvPr/>
        </p:nvPicPr>
        <p:blipFill>
          <a:blip r:embed="rId4" cstate="print"/>
          <a:srcRect/>
          <a:stretch>
            <a:fillRect/>
          </a:stretch>
        </p:blipFill>
        <p:spPr bwMode="auto">
          <a:xfrm>
            <a:off x="762000" y="5562600"/>
            <a:ext cx="2028825" cy="571500"/>
          </a:xfrm>
          <a:prstGeom prst="rect">
            <a:avLst/>
          </a:prstGeom>
          <a:noFill/>
          <a:ln w="34925">
            <a:noFill/>
            <a:miter lim="800000"/>
            <a:headEnd/>
            <a:tailEnd/>
          </a:ln>
          <a:effectLst/>
        </p:spPr>
      </p:pic>
      <p:sp>
        <p:nvSpPr>
          <p:cNvPr id="98313" name="Line 9"/>
          <p:cNvSpPr>
            <a:spLocks noChangeShapeType="1"/>
          </p:cNvSpPr>
          <p:nvPr/>
        </p:nvSpPr>
        <p:spPr bwMode="auto">
          <a:xfrm flipH="1">
            <a:off x="2895600" y="5867400"/>
            <a:ext cx="533400" cy="0"/>
          </a:xfrm>
          <a:prstGeom prst="line">
            <a:avLst/>
          </a:prstGeom>
          <a:noFill/>
          <a:ln w="50800">
            <a:solidFill>
              <a:srgbClr val="FF0000"/>
            </a:solidFill>
            <a:round/>
            <a:headEnd/>
            <a:tailEnd type="triangle" w="med" len="med"/>
          </a:ln>
          <a:effectLst/>
        </p:spPr>
        <p:txBody>
          <a:bodyPr/>
          <a:lstStyle/>
          <a:p>
            <a:endParaRPr lang="en-US"/>
          </a:p>
        </p:txBody>
      </p:sp>
      <p:sp>
        <p:nvSpPr>
          <p:cNvPr id="98324" name="Text Box 20"/>
          <p:cNvSpPr txBox="1">
            <a:spLocks noChangeArrowheads="1"/>
          </p:cNvSpPr>
          <p:nvPr/>
        </p:nvSpPr>
        <p:spPr bwMode="auto">
          <a:xfrm>
            <a:off x="3657600" y="5562600"/>
            <a:ext cx="533400" cy="579438"/>
          </a:xfrm>
          <a:prstGeom prst="rect">
            <a:avLst/>
          </a:prstGeom>
          <a:noFill/>
          <a:ln w="34925">
            <a:noFill/>
            <a:miter lim="800000"/>
            <a:headEnd/>
            <a:tailEnd/>
          </a:ln>
          <a:effectLst/>
        </p:spPr>
        <p:txBody>
          <a:bodyPr>
            <a:spAutoFit/>
          </a:bodyPr>
          <a:lstStyle/>
          <a:p>
            <a:pPr>
              <a:spcBef>
                <a:spcPct val="50000"/>
              </a:spcBef>
            </a:pPr>
            <a:r>
              <a:rPr lang="en-US"/>
              <a:t>F</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57200" y="304800"/>
            <a:ext cx="8229600" cy="2667000"/>
          </a:xfrm>
        </p:spPr>
        <p:txBody>
          <a:bodyPr/>
          <a:lstStyle/>
          <a:p>
            <a:pPr>
              <a:lnSpc>
                <a:spcPct val="80000"/>
              </a:lnSpc>
              <a:buFontTx/>
              <a:buNone/>
            </a:pPr>
            <a:r>
              <a:rPr lang="en-US" sz="2400"/>
              <a:t>N. The drawing below represents a wrench.  The left end of the wrench is attached to a bolt.  Four equal forces of 100N are applied as indicated in the drawing.  </a:t>
            </a:r>
          </a:p>
          <a:p>
            <a:pPr>
              <a:lnSpc>
                <a:spcPct val="80000"/>
              </a:lnSpc>
              <a:buFontTx/>
              <a:buNone/>
            </a:pPr>
            <a:endParaRPr lang="en-US" sz="2400"/>
          </a:p>
          <a:p>
            <a:pPr>
              <a:lnSpc>
                <a:spcPct val="80000"/>
              </a:lnSpc>
              <a:buFontTx/>
              <a:buNone/>
            </a:pPr>
            <a:r>
              <a:rPr lang="en-US" sz="2400"/>
              <a:t>(a) Which of the four forces exerts the greatest torque on the bolt? (and why)</a:t>
            </a:r>
          </a:p>
          <a:p>
            <a:pPr>
              <a:lnSpc>
                <a:spcPct val="80000"/>
              </a:lnSpc>
              <a:buFontTx/>
              <a:buNone/>
            </a:pPr>
            <a:r>
              <a:rPr lang="en-US" sz="2400"/>
              <a:t>(b) Which of the four forces exerts the least torque on the bolt? (and why)</a:t>
            </a:r>
          </a:p>
          <a:p>
            <a:pPr>
              <a:lnSpc>
                <a:spcPct val="80000"/>
              </a:lnSpc>
              <a:buFontTx/>
              <a:buNone/>
            </a:pPr>
            <a:endParaRPr lang="en-US" sz="2400"/>
          </a:p>
        </p:txBody>
      </p:sp>
      <p:sp>
        <p:nvSpPr>
          <p:cNvPr id="38919" name="AutoShape 7"/>
          <p:cNvSpPr>
            <a:spLocks noChangeArrowheads="1"/>
          </p:cNvSpPr>
          <p:nvPr/>
        </p:nvSpPr>
        <p:spPr bwMode="auto">
          <a:xfrm>
            <a:off x="2209800" y="4494213"/>
            <a:ext cx="762000" cy="611187"/>
          </a:xfrm>
          <a:prstGeom prst="hexagon">
            <a:avLst>
              <a:gd name="adj" fmla="val 31169"/>
              <a:gd name="vf" fmla="val 115470"/>
            </a:avLst>
          </a:prstGeom>
          <a:solidFill>
            <a:srgbClr val="C0C0C0"/>
          </a:solidFill>
          <a:ln w="34925">
            <a:solidFill>
              <a:schemeClr val="bg2"/>
            </a:solidFill>
            <a:miter lim="800000"/>
            <a:headEnd/>
            <a:tailEnd/>
          </a:ln>
          <a:effectLst/>
        </p:spPr>
        <p:txBody>
          <a:bodyPr wrap="none" anchor="ctr"/>
          <a:lstStyle/>
          <a:p>
            <a:endParaRPr lang="en-US"/>
          </a:p>
        </p:txBody>
      </p:sp>
      <p:sp>
        <p:nvSpPr>
          <p:cNvPr id="38920" name="Oval 8"/>
          <p:cNvSpPr>
            <a:spLocks noChangeArrowheads="1"/>
          </p:cNvSpPr>
          <p:nvPr/>
        </p:nvSpPr>
        <p:spPr bwMode="auto">
          <a:xfrm>
            <a:off x="2438400" y="4648200"/>
            <a:ext cx="304800" cy="304800"/>
          </a:xfrm>
          <a:prstGeom prst="ellipse">
            <a:avLst/>
          </a:prstGeom>
          <a:solidFill>
            <a:srgbClr val="808080"/>
          </a:solidFill>
          <a:ln w="34925">
            <a:solidFill>
              <a:schemeClr val="bg2"/>
            </a:solidFill>
            <a:round/>
            <a:headEnd/>
            <a:tailEnd/>
          </a:ln>
          <a:effectLst/>
        </p:spPr>
        <p:txBody>
          <a:bodyPr wrap="none" anchor="ctr"/>
          <a:lstStyle/>
          <a:p>
            <a:endParaRPr lang="en-US"/>
          </a:p>
        </p:txBody>
      </p:sp>
      <p:sp>
        <p:nvSpPr>
          <p:cNvPr id="38922" name="Line 10"/>
          <p:cNvSpPr>
            <a:spLocks noChangeShapeType="1"/>
          </p:cNvSpPr>
          <p:nvPr/>
        </p:nvSpPr>
        <p:spPr bwMode="auto">
          <a:xfrm flipH="1">
            <a:off x="2057400" y="4953000"/>
            <a:ext cx="228600" cy="0"/>
          </a:xfrm>
          <a:prstGeom prst="line">
            <a:avLst/>
          </a:prstGeom>
          <a:noFill/>
          <a:ln w="34925">
            <a:solidFill>
              <a:schemeClr val="bg2"/>
            </a:solidFill>
            <a:round/>
            <a:headEnd/>
            <a:tailEnd/>
          </a:ln>
          <a:effectLst/>
        </p:spPr>
        <p:txBody>
          <a:bodyPr/>
          <a:lstStyle/>
          <a:p>
            <a:endParaRPr lang="en-US"/>
          </a:p>
        </p:txBody>
      </p:sp>
      <p:sp>
        <p:nvSpPr>
          <p:cNvPr id="38923" name="Line 11"/>
          <p:cNvSpPr>
            <a:spLocks noChangeShapeType="1"/>
          </p:cNvSpPr>
          <p:nvPr/>
        </p:nvSpPr>
        <p:spPr bwMode="auto">
          <a:xfrm>
            <a:off x="2057400" y="4953000"/>
            <a:ext cx="228600" cy="381000"/>
          </a:xfrm>
          <a:prstGeom prst="line">
            <a:avLst/>
          </a:prstGeom>
          <a:noFill/>
          <a:ln w="34925">
            <a:solidFill>
              <a:schemeClr val="bg2"/>
            </a:solidFill>
            <a:round/>
            <a:headEnd/>
            <a:tailEnd/>
          </a:ln>
          <a:effectLst/>
        </p:spPr>
        <p:txBody>
          <a:bodyPr/>
          <a:lstStyle/>
          <a:p>
            <a:endParaRPr lang="en-US"/>
          </a:p>
        </p:txBody>
      </p:sp>
      <p:sp>
        <p:nvSpPr>
          <p:cNvPr id="38924" name="Line 12"/>
          <p:cNvSpPr>
            <a:spLocks noChangeShapeType="1"/>
          </p:cNvSpPr>
          <p:nvPr/>
        </p:nvSpPr>
        <p:spPr bwMode="auto">
          <a:xfrm>
            <a:off x="2286000" y="5334000"/>
            <a:ext cx="609600" cy="0"/>
          </a:xfrm>
          <a:prstGeom prst="line">
            <a:avLst/>
          </a:prstGeom>
          <a:noFill/>
          <a:ln w="34925">
            <a:solidFill>
              <a:schemeClr val="bg2"/>
            </a:solidFill>
            <a:round/>
            <a:headEnd/>
            <a:tailEnd/>
          </a:ln>
          <a:effectLst/>
        </p:spPr>
        <p:txBody>
          <a:bodyPr/>
          <a:lstStyle/>
          <a:p>
            <a:endParaRPr lang="en-US"/>
          </a:p>
        </p:txBody>
      </p:sp>
      <p:sp>
        <p:nvSpPr>
          <p:cNvPr id="38925" name="Line 13"/>
          <p:cNvSpPr>
            <a:spLocks noChangeShapeType="1"/>
          </p:cNvSpPr>
          <p:nvPr/>
        </p:nvSpPr>
        <p:spPr bwMode="auto">
          <a:xfrm flipV="1">
            <a:off x="2895600" y="4953000"/>
            <a:ext cx="228600" cy="381000"/>
          </a:xfrm>
          <a:prstGeom prst="line">
            <a:avLst/>
          </a:prstGeom>
          <a:noFill/>
          <a:ln w="34925">
            <a:solidFill>
              <a:schemeClr val="bg2"/>
            </a:solidFill>
            <a:round/>
            <a:headEnd/>
            <a:tailEnd/>
          </a:ln>
          <a:effectLst/>
        </p:spPr>
        <p:txBody>
          <a:bodyPr/>
          <a:lstStyle/>
          <a:p>
            <a:endParaRPr lang="en-US"/>
          </a:p>
        </p:txBody>
      </p:sp>
      <p:sp>
        <p:nvSpPr>
          <p:cNvPr id="38926" name="Line 14"/>
          <p:cNvSpPr>
            <a:spLocks noChangeShapeType="1"/>
          </p:cNvSpPr>
          <p:nvPr/>
        </p:nvSpPr>
        <p:spPr bwMode="auto">
          <a:xfrm>
            <a:off x="3124200" y="4953000"/>
            <a:ext cx="2971800" cy="0"/>
          </a:xfrm>
          <a:prstGeom prst="line">
            <a:avLst/>
          </a:prstGeom>
          <a:noFill/>
          <a:ln w="34925">
            <a:solidFill>
              <a:schemeClr val="bg2"/>
            </a:solidFill>
            <a:round/>
            <a:headEnd/>
            <a:tailEnd/>
          </a:ln>
          <a:effectLst/>
        </p:spPr>
        <p:txBody>
          <a:bodyPr/>
          <a:lstStyle/>
          <a:p>
            <a:endParaRPr lang="en-US"/>
          </a:p>
        </p:txBody>
      </p:sp>
      <p:sp>
        <p:nvSpPr>
          <p:cNvPr id="38927" name="Line 15"/>
          <p:cNvSpPr>
            <a:spLocks noChangeShapeType="1"/>
          </p:cNvSpPr>
          <p:nvPr/>
        </p:nvSpPr>
        <p:spPr bwMode="auto">
          <a:xfrm flipH="1">
            <a:off x="2057400" y="4572000"/>
            <a:ext cx="304800" cy="0"/>
          </a:xfrm>
          <a:prstGeom prst="line">
            <a:avLst/>
          </a:prstGeom>
          <a:noFill/>
          <a:ln w="34925">
            <a:solidFill>
              <a:schemeClr val="bg2"/>
            </a:solidFill>
            <a:round/>
            <a:headEnd/>
            <a:tailEnd/>
          </a:ln>
          <a:effectLst/>
        </p:spPr>
        <p:txBody>
          <a:bodyPr/>
          <a:lstStyle/>
          <a:p>
            <a:endParaRPr lang="en-US"/>
          </a:p>
        </p:txBody>
      </p:sp>
      <p:sp>
        <p:nvSpPr>
          <p:cNvPr id="38928" name="Line 16"/>
          <p:cNvSpPr>
            <a:spLocks noChangeShapeType="1"/>
          </p:cNvSpPr>
          <p:nvPr/>
        </p:nvSpPr>
        <p:spPr bwMode="auto">
          <a:xfrm flipV="1">
            <a:off x="2057400" y="4267200"/>
            <a:ext cx="228600" cy="304800"/>
          </a:xfrm>
          <a:prstGeom prst="line">
            <a:avLst/>
          </a:prstGeom>
          <a:noFill/>
          <a:ln w="34925">
            <a:solidFill>
              <a:schemeClr val="bg2"/>
            </a:solidFill>
            <a:round/>
            <a:headEnd/>
            <a:tailEnd/>
          </a:ln>
          <a:effectLst/>
        </p:spPr>
        <p:txBody>
          <a:bodyPr/>
          <a:lstStyle/>
          <a:p>
            <a:endParaRPr lang="en-US"/>
          </a:p>
        </p:txBody>
      </p:sp>
      <p:sp>
        <p:nvSpPr>
          <p:cNvPr id="38929" name="Line 17"/>
          <p:cNvSpPr>
            <a:spLocks noChangeShapeType="1"/>
          </p:cNvSpPr>
          <p:nvPr/>
        </p:nvSpPr>
        <p:spPr bwMode="auto">
          <a:xfrm>
            <a:off x="2286000" y="4267200"/>
            <a:ext cx="609600" cy="0"/>
          </a:xfrm>
          <a:prstGeom prst="line">
            <a:avLst/>
          </a:prstGeom>
          <a:noFill/>
          <a:ln w="34925">
            <a:solidFill>
              <a:schemeClr val="bg2"/>
            </a:solidFill>
            <a:round/>
            <a:headEnd/>
            <a:tailEnd/>
          </a:ln>
          <a:effectLst/>
        </p:spPr>
        <p:txBody>
          <a:bodyPr/>
          <a:lstStyle/>
          <a:p>
            <a:endParaRPr lang="en-US"/>
          </a:p>
        </p:txBody>
      </p:sp>
      <p:sp>
        <p:nvSpPr>
          <p:cNvPr id="38930" name="Line 18"/>
          <p:cNvSpPr>
            <a:spLocks noChangeShapeType="1"/>
          </p:cNvSpPr>
          <p:nvPr/>
        </p:nvSpPr>
        <p:spPr bwMode="auto">
          <a:xfrm>
            <a:off x="2895600" y="4267200"/>
            <a:ext cx="228600" cy="381000"/>
          </a:xfrm>
          <a:prstGeom prst="line">
            <a:avLst/>
          </a:prstGeom>
          <a:noFill/>
          <a:ln w="34925">
            <a:solidFill>
              <a:schemeClr val="bg2"/>
            </a:solidFill>
            <a:round/>
            <a:headEnd/>
            <a:tailEnd/>
          </a:ln>
          <a:effectLst/>
        </p:spPr>
        <p:txBody>
          <a:bodyPr/>
          <a:lstStyle/>
          <a:p>
            <a:endParaRPr lang="en-US"/>
          </a:p>
        </p:txBody>
      </p:sp>
      <p:sp>
        <p:nvSpPr>
          <p:cNvPr id="38931" name="Line 19"/>
          <p:cNvSpPr>
            <a:spLocks noChangeShapeType="1"/>
          </p:cNvSpPr>
          <p:nvPr/>
        </p:nvSpPr>
        <p:spPr bwMode="auto">
          <a:xfrm>
            <a:off x="3124200" y="4648200"/>
            <a:ext cx="2971800" cy="0"/>
          </a:xfrm>
          <a:prstGeom prst="line">
            <a:avLst/>
          </a:prstGeom>
          <a:noFill/>
          <a:ln w="34925">
            <a:solidFill>
              <a:schemeClr val="bg2"/>
            </a:solidFill>
            <a:round/>
            <a:headEnd/>
            <a:tailEnd/>
          </a:ln>
          <a:effectLst/>
        </p:spPr>
        <p:txBody>
          <a:bodyPr/>
          <a:lstStyle/>
          <a:p>
            <a:endParaRPr lang="en-US"/>
          </a:p>
        </p:txBody>
      </p:sp>
      <p:sp>
        <p:nvSpPr>
          <p:cNvPr id="38932" name="Oval 20"/>
          <p:cNvSpPr>
            <a:spLocks noChangeArrowheads="1"/>
          </p:cNvSpPr>
          <p:nvPr/>
        </p:nvSpPr>
        <p:spPr bwMode="auto">
          <a:xfrm>
            <a:off x="6019800" y="4495800"/>
            <a:ext cx="609600" cy="609600"/>
          </a:xfrm>
          <a:prstGeom prst="ellipse">
            <a:avLst/>
          </a:prstGeom>
          <a:solidFill>
            <a:schemeClr val="bg1"/>
          </a:solidFill>
          <a:ln w="34925">
            <a:solidFill>
              <a:schemeClr val="bg2"/>
            </a:solidFill>
            <a:round/>
            <a:headEnd/>
            <a:tailEnd/>
          </a:ln>
          <a:effectLst/>
        </p:spPr>
        <p:txBody>
          <a:bodyPr wrap="none" anchor="ctr"/>
          <a:lstStyle/>
          <a:p>
            <a:endParaRPr lang="en-US"/>
          </a:p>
        </p:txBody>
      </p:sp>
      <p:sp>
        <p:nvSpPr>
          <p:cNvPr id="38933" name="Line 21"/>
          <p:cNvSpPr>
            <a:spLocks noChangeShapeType="1"/>
          </p:cNvSpPr>
          <p:nvPr/>
        </p:nvSpPr>
        <p:spPr bwMode="auto">
          <a:xfrm>
            <a:off x="4343400" y="3962400"/>
            <a:ext cx="0" cy="685800"/>
          </a:xfrm>
          <a:prstGeom prst="line">
            <a:avLst/>
          </a:prstGeom>
          <a:noFill/>
          <a:ln w="50800">
            <a:solidFill>
              <a:srgbClr val="FF0000"/>
            </a:solidFill>
            <a:round/>
            <a:headEnd/>
            <a:tailEnd type="triangle" w="med" len="med"/>
          </a:ln>
          <a:effectLst/>
        </p:spPr>
        <p:txBody>
          <a:bodyPr/>
          <a:lstStyle/>
          <a:p>
            <a:endParaRPr lang="en-US"/>
          </a:p>
        </p:txBody>
      </p:sp>
      <p:sp>
        <p:nvSpPr>
          <p:cNvPr id="38935" name="Text Box 23"/>
          <p:cNvSpPr txBox="1">
            <a:spLocks noChangeArrowheads="1"/>
          </p:cNvSpPr>
          <p:nvPr/>
        </p:nvSpPr>
        <p:spPr bwMode="auto">
          <a:xfrm>
            <a:off x="4114800" y="3352800"/>
            <a:ext cx="533400" cy="579438"/>
          </a:xfrm>
          <a:prstGeom prst="rect">
            <a:avLst/>
          </a:prstGeom>
          <a:noFill/>
          <a:ln w="34925">
            <a:noFill/>
            <a:miter lim="800000"/>
            <a:headEnd/>
            <a:tailEnd/>
          </a:ln>
          <a:effectLst/>
        </p:spPr>
        <p:txBody>
          <a:bodyPr>
            <a:spAutoFit/>
          </a:bodyPr>
          <a:lstStyle/>
          <a:p>
            <a:pPr>
              <a:spcBef>
                <a:spcPct val="50000"/>
              </a:spcBef>
            </a:pPr>
            <a:r>
              <a:rPr lang="en-US"/>
              <a:t>A</a:t>
            </a:r>
          </a:p>
        </p:txBody>
      </p:sp>
      <p:sp>
        <p:nvSpPr>
          <p:cNvPr id="38936" name="Line 24"/>
          <p:cNvSpPr>
            <a:spLocks noChangeShapeType="1"/>
          </p:cNvSpPr>
          <p:nvPr/>
        </p:nvSpPr>
        <p:spPr bwMode="auto">
          <a:xfrm>
            <a:off x="5638800" y="4114800"/>
            <a:ext cx="457200" cy="457200"/>
          </a:xfrm>
          <a:prstGeom prst="line">
            <a:avLst/>
          </a:prstGeom>
          <a:noFill/>
          <a:ln w="47625">
            <a:solidFill>
              <a:srgbClr val="FF0000"/>
            </a:solidFill>
            <a:round/>
            <a:headEnd/>
            <a:tailEnd type="triangle" w="med" len="med"/>
          </a:ln>
          <a:effectLst/>
        </p:spPr>
        <p:txBody>
          <a:bodyPr/>
          <a:lstStyle/>
          <a:p>
            <a:endParaRPr lang="en-US"/>
          </a:p>
        </p:txBody>
      </p:sp>
      <p:sp>
        <p:nvSpPr>
          <p:cNvPr id="38937" name="Text Box 25"/>
          <p:cNvSpPr txBox="1">
            <a:spLocks noChangeArrowheads="1"/>
          </p:cNvSpPr>
          <p:nvPr/>
        </p:nvSpPr>
        <p:spPr bwMode="auto">
          <a:xfrm>
            <a:off x="5181600" y="3657600"/>
            <a:ext cx="533400" cy="579438"/>
          </a:xfrm>
          <a:prstGeom prst="rect">
            <a:avLst/>
          </a:prstGeom>
          <a:noFill/>
          <a:ln w="34925">
            <a:noFill/>
            <a:miter lim="800000"/>
            <a:headEnd/>
            <a:tailEnd/>
          </a:ln>
          <a:effectLst/>
        </p:spPr>
        <p:txBody>
          <a:bodyPr>
            <a:spAutoFit/>
          </a:bodyPr>
          <a:lstStyle/>
          <a:p>
            <a:pPr>
              <a:spcBef>
                <a:spcPct val="50000"/>
              </a:spcBef>
            </a:pPr>
            <a:r>
              <a:rPr lang="en-US"/>
              <a:t>B</a:t>
            </a:r>
          </a:p>
        </p:txBody>
      </p:sp>
      <p:sp>
        <p:nvSpPr>
          <p:cNvPr id="38938" name="Line 26"/>
          <p:cNvSpPr>
            <a:spLocks noChangeShapeType="1"/>
          </p:cNvSpPr>
          <p:nvPr/>
        </p:nvSpPr>
        <p:spPr bwMode="auto">
          <a:xfrm flipH="1">
            <a:off x="6705600" y="4800600"/>
            <a:ext cx="762000" cy="0"/>
          </a:xfrm>
          <a:prstGeom prst="line">
            <a:avLst/>
          </a:prstGeom>
          <a:noFill/>
          <a:ln w="44450">
            <a:solidFill>
              <a:srgbClr val="FF0000"/>
            </a:solidFill>
            <a:round/>
            <a:headEnd/>
            <a:tailEnd type="triangle" w="med" len="med"/>
          </a:ln>
          <a:effectLst/>
        </p:spPr>
        <p:txBody>
          <a:bodyPr/>
          <a:lstStyle/>
          <a:p>
            <a:endParaRPr lang="en-US"/>
          </a:p>
        </p:txBody>
      </p:sp>
      <p:sp>
        <p:nvSpPr>
          <p:cNvPr id="38939" name="Line 27"/>
          <p:cNvSpPr>
            <a:spLocks noChangeShapeType="1"/>
          </p:cNvSpPr>
          <p:nvPr/>
        </p:nvSpPr>
        <p:spPr bwMode="auto">
          <a:xfrm>
            <a:off x="6324600" y="3962400"/>
            <a:ext cx="0" cy="533400"/>
          </a:xfrm>
          <a:prstGeom prst="line">
            <a:avLst/>
          </a:prstGeom>
          <a:noFill/>
          <a:ln w="47625">
            <a:solidFill>
              <a:srgbClr val="FF0000"/>
            </a:solidFill>
            <a:round/>
            <a:headEnd/>
            <a:tailEnd type="triangle" w="med" len="med"/>
          </a:ln>
          <a:effectLst/>
        </p:spPr>
        <p:txBody>
          <a:bodyPr/>
          <a:lstStyle/>
          <a:p>
            <a:endParaRPr lang="en-US"/>
          </a:p>
        </p:txBody>
      </p:sp>
      <p:sp>
        <p:nvSpPr>
          <p:cNvPr id="38940" name="Text Box 28"/>
          <p:cNvSpPr txBox="1">
            <a:spLocks noChangeArrowheads="1"/>
          </p:cNvSpPr>
          <p:nvPr/>
        </p:nvSpPr>
        <p:spPr bwMode="auto">
          <a:xfrm>
            <a:off x="6096000" y="3352800"/>
            <a:ext cx="457200" cy="579438"/>
          </a:xfrm>
          <a:prstGeom prst="rect">
            <a:avLst/>
          </a:prstGeom>
          <a:noFill/>
          <a:ln w="34925">
            <a:noFill/>
            <a:miter lim="800000"/>
            <a:headEnd/>
            <a:tailEnd/>
          </a:ln>
          <a:effectLst/>
        </p:spPr>
        <p:txBody>
          <a:bodyPr>
            <a:spAutoFit/>
          </a:bodyPr>
          <a:lstStyle/>
          <a:p>
            <a:pPr>
              <a:spcBef>
                <a:spcPct val="50000"/>
              </a:spcBef>
            </a:pPr>
            <a:r>
              <a:rPr lang="en-US"/>
              <a:t>C</a:t>
            </a:r>
          </a:p>
        </p:txBody>
      </p:sp>
      <p:sp>
        <p:nvSpPr>
          <p:cNvPr id="38941" name="Text Box 29"/>
          <p:cNvSpPr txBox="1">
            <a:spLocks noChangeArrowheads="1"/>
          </p:cNvSpPr>
          <p:nvPr/>
        </p:nvSpPr>
        <p:spPr bwMode="auto">
          <a:xfrm>
            <a:off x="7620000" y="4495800"/>
            <a:ext cx="609600" cy="579438"/>
          </a:xfrm>
          <a:prstGeom prst="rect">
            <a:avLst/>
          </a:prstGeom>
          <a:noFill/>
          <a:ln w="34925">
            <a:noFill/>
            <a:miter lim="800000"/>
            <a:headEnd/>
            <a:tailEnd/>
          </a:ln>
          <a:effectLst/>
        </p:spPr>
        <p:txBody>
          <a:bodyPr>
            <a:spAutoFit/>
          </a:bodyPr>
          <a:lstStyle/>
          <a:p>
            <a:pPr>
              <a:spcBef>
                <a:spcPct val="50000"/>
              </a:spcBef>
            </a:pPr>
            <a:r>
              <a:rPr lang="en-US"/>
              <a:t>D</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457200" y="304800"/>
            <a:ext cx="8229600" cy="3429000"/>
          </a:xfrm>
        </p:spPr>
        <p:txBody>
          <a:bodyPr/>
          <a:lstStyle/>
          <a:p>
            <a:pPr marL="609600" indent="-609600">
              <a:lnSpc>
                <a:spcPct val="80000"/>
              </a:lnSpc>
              <a:buFontTx/>
              <a:buNone/>
            </a:pPr>
            <a:r>
              <a:rPr lang="en-US" sz="2400"/>
              <a:t>N. The drawing below represents a wrench.  The left end of the wrench is attached to a bolt.  Four equal forces of 100N are applied as indicated in the drawing.  </a:t>
            </a:r>
          </a:p>
          <a:p>
            <a:pPr marL="609600" indent="-609600">
              <a:lnSpc>
                <a:spcPct val="80000"/>
              </a:lnSpc>
              <a:buFontTx/>
              <a:buNone/>
            </a:pPr>
            <a:endParaRPr lang="en-US" sz="2400"/>
          </a:p>
          <a:p>
            <a:pPr marL="609600" indent="-609600">
              <a:lnSpc>
                <a:spcPct val="80000"/>
              </a:lnSpc>
              <a:buFontTx/>
              <a:buAutoNum type="alphaLcParenBoth"/>
            </a:pPr>
            <a:r>
              <a:rPr lang="en-US" sz="2400"/>
              <a:t>Which of the four forces exerts the greatest torque on the bolt? (and why)</a:t>
            </a:r>
          </a:p>
          <a:p>
            <a:pPr marL="609600" indent="-609600">
              <a:lnSpc>
                <a:spcPct val="80000"/>
              </a:lnSpc>
              <a:buFontTx/>
              <a:buAutoNum type="alphaLcParenBoth"/>
            </a:pPr>
            <a:endParaRPr lang="en-US" sz="2400"/>
          </a:p>
          <a:p>
            <a:pPr marL="609600" indent="-609600">
              <a:lnSpc>
                <a:spcPct val="80000"/>
              </a:lnSpc>
              <a:buFontTx/>
              <a:buAutoNum type="alphaLcParenBoth"/>
            </a:pPr>
            <a:endParaRPr lang="en-US" sz="2400"/>
          </a:p>
          <a:p>
            <a:pPr marL="609600" indent="-609600">
              <a:lnSpc>
                <a:spcPct val="80000"/>
              </a:lnSpc>
              <a:buFontTx/>
              <a:buNone/>
            </a:pPr>
            <a:r>
              <a:rPr lang="en-US" sz="2400"/>
              <a:t>(b) Which of the four forces exerts the least torque on the bolt? (and why)</a:t>
            </a:r>
          </a:p>
          <a:p>
            <a:pPr marL="609600" indent="-609600">
              <a:lnSpc>
                <a:spcPct val="80000"/>
              </a:lnSpc>
              <a:buFontTx/>
              <a:buNone/>
            </a:pPr>
            <a:endParaRPr lang="en-US" sz="2400"/>
          </a:p>
        </p:txBody>
      </p:sp>
      <p:sp>
        <p:nvSpPr>
          <p:cNvPr id="99331" name="AutoShape 3"/>
          <p:cNvSpPr>
            <a:spLocks noChangeArrowheads="1"/>
          </p:cNvSpPr>
          <p:nvPr/>
        </p:nvSpPr>
        <p:spPr bwMode="auto">
          <a:xfrm>
            <a:off x="1600200" y="5789613"/>
            <a:ext cx="762000" cy="611187"/>
          </a:xfrm>
          <a:prstGeom prst="hexagon">
            <a:avLst>
              <a:gd name="adj" fmla="val 31169"/>
              <a:gd name="vf" fmla="val 115470"/>
            </a:avLst>
          </a:prstGeom>
          <a:solidFill>
            <a:srgbClr val="C0C0C0"/>
          </a:solidFill>
          <a:ln w="34925">
            <a:solidFill>
              <a:schemeClr val="bg2"/>
            </a:solidFill>
            <a:miter lim="800000"/>
            <a:headEnd/>
            <a:tailEnd/>
          </a:ln>
          <a:effectLst/>
        </p:spPr>
        <p:txBody>
          <a:bodyPr wrap="none" anchor="ctr"/>
          <a:lstStyle/>
          <a:p>
            <a:endParaRPr lang="en-US"/>
          </a:p>
        </p:txBody>
      </p:sp>
      <p:sp>
        <p:nvSpPr>
          <p:cNvPr id="99332" name="Oval 4"/>
          <p:cNvSpPr>
            <a:spLocks noChangeArrowheads="1"/>
          </p:cNvSpPr>
          <p:nvPr/>
        </p:nvSpPr>
        <p:spPr bwMode="auto">
          <a:xfrm>
            <a:off x="1828800" y="5943600"/>
            <a:ext cx="304800" cy="304800"/>
          </a:xfrm>
          <a:prstGeom prst="ellipse">
            <a:avLst/>
          </a:prstGeom>
          <a:solidFill>
            <a:srgbClr val="808080"/>
          </a:solidFill>
          <a:ln w="34925">
            <a:solidFill>
              <a:schemeClr val="bg2"/>
            </a:solidFill>
            <a:round/>
            <a:headEnd/>
            <a:tailEnd/>
          </a:ln>
          <a:effectLst/>
        </p:spPr>
        <p:txBody>
          <a:bodyPr wrap="none" anchor="ctr"/>
          <a:lstStyle/>
          <a:p>
            <a:endParaRPr lang="en-US"/>
          </a:p>
        </p:txBody>
      </p:sp>
      <p:sp>
        <p:nvSpPr>
          <p:cNvPr id="99333" name="Line 5"/>
          <p:cNvSpPr>
            <a:spLocks noChangeShapeType="1"/>
          </p:cNvSpPr>
          <p:nvPr/>
        </p:nvSpPr>
        <p:spPr bwMode="auto">
          <a:xfrm flipH="1">
            <a:off x="1447800" y="6248400"/>
            <a:ext cx="228600" cy="0"/>
          </a:xfrm>
          <a:prstGeom prst="line">
            <a:avLst/>
          </a:prstGeom>
          <a:noFill/>
          <a:ln w="34925">
            <a:solidFill>
              <a:schemeClr val="bg2"/>
            </a:solidFill>
            <a:round/>
            <a:headEnd/>
            <a:tailEnd/>
          </a:ln>
          <a:effectLst/>
        </p:spPr>
        <p:txBody>
          <a:bodyPr/>
          <a:lstStyle/>
          <a:p>
            <a:endParaRPr lang="en-US"/>
          </a:p>
        </p:txBody>
      </p:sp>
      <p:sp>
        <p:nvSpPr>
          <p:cNvPr id="99334" name="Line 6"/>
          <p:cNvSpPr>
            <a:spLocks noChangeShapeType="1"/>
          </p:cNvSpPr>
          <p:nvPr/>
        </p:nvSpPr>
        <p:spPr bwMode="auto">
          <a:xfrm>
            <a:off x="1447800" y="6248400"/>
            <a:ext cx="228600" cy="381000"/>
          </a:xfrm>
          <a:prstGeom prst="line">
            <a:avLst/>
          </a:prstGeom>
          <a:noFill/>
          <a:ln w="34925">
            <a:solidFill>
              <a:schemeClr val="bg2"/>
            </a:solidFill>
            <a:round/>
            <a:headEnd/>
            <a:tailEnd/>
          </a:ln>
          <a:effectLst/>
        </p:spPr>
        <p:txBody>
          <a:bodyPr/>
          <a:lstStyle/>
          <a:p>
            <a:endParaRPr lang="en-US"/>
          </a:p>
        </p:txBody>
      </p:sp>
      <p:sp>
        <p:nvSpPr>
          <p:cNvPr id="99335" name="Line 7"/>
          <p:cNvSpPr>
            <a:spLocks noChangeShapeType="1"/>
          </p:cNvSpPr>
          <p:nvPr/>
        </p:nvSpPr>
        <p:spPr bwMode="auto">
          <a:xfrm>
            <a:off x="1676400" y="6629400"/>
            <a:ext cx="609600" cy="0"/>
          </a:xfrm>
          <a:prstGeom prst="line">
            <a:avLst/>
          </a:prstGeom>
          <a:noFill/>
          <a:ln w="34925">
            <a:solidFill>
              <a:schemeClr val="bg2"/>
            </a:solidFill>
            <a:round/>
            <a:headEnd/>
            <a:tailEnd/>
          </a:ln>
          <a:effectLst/>
        </p:spPr>
        <p:txBody>
          <a:bodyPr/>
          <a:lstStyle/>
          <a:p>
            <a:endParaRPr lang="en-US"/>
          </a:p>
        </p:txBody>
      </p:sp>
      <p:sp>
        <p:nvSpPr>
          <p:cNvPr id="99336" name="Line 8"/>
          <p:cNvSpPr>
            <a:spLocks noChangeShapeType="1"/>
          </p:cNvSpPr>
          <p:nvPr/>
        </p:nvSpPr>
        <p:spPr bwMode="auto">
          <a:xfrm flipV="1">
            <a:off x="2286000" y="6248400"/>
            <a:ext cx="228600" cy="381000"/>
          </a:xfrm>
          <a:prstGeom prst="line">
            <a:avLst/>
          </a:prstGeom>
          <a:noFill/>
          <a:ln w="34925">
            <a:solidFill>
              <a:schemeClr val="bg2"/>
            </a:solidFill>
            <a:round/>
            <a:headEnd/>
            <a:tailEnd/>
          </a:ln>
          <a:effectLst/>
        </p:spPr>
        <p:txBody>
          <a:bodyPr/>
          <a:lstStyle/>
          <a:p>
            <a:endParaRPr lang="en-US"/>
          </a:p>
        </p:txBody>
      </p:sp>
      <p:sp>
        <p:nvSpPr>
          <p:cNvPr id="99337" name="Line 9"/>
          <p:cNvSpPr>
            <a:spLocks noChangeShapeType="1"/>
          </p:cNvSpPr>
          <p:nvPr/>
        </p:nvSpPr>
        <p:spPr bwMode="auto">
          <a:xfrm>
            <a:off x="2514600" y="6248400"/>
            <a:ext cx="2971800" cy="0"/>
          </a:xfrm>
          <a:prstGeom prst="line">
            <a:avLst/>
          </a:prstGeom>
          <a:noFill/>
          <a:ln w="34925">
            <a:solidFill>
              <a:schemeClr val="bg2"/>
            </a:solidFill>
            <a:round/>
            <a:headEnd/>
            <a:tailEnd/>
          </a:ln>
          <a:effectLst/>
        </p:spPr>
        <p:txBody>
          <a:bodyPr/>
          <a:lstStyle/>
          <a:p>
            <a:endParaRPr lang="en-US"/>
          </a:p>
        </p:txBody>
      </p:sp>
      <p:sp>
        <p:nvSpPr>
          <p:cNvPr id="99338" name="Line 10"/>
          <p:cNvSpPr>
            <a:spLocks noChangeShapeType="1"/>
          </p:cNvSpPr>
          <p:nvPr/>
        </p:nvSpPr>
        <p:spPr bwMode="auto">
          <a:xfrm flipH="1">
            <a:off x="1447800" y="5867400"/>
            <a:ext cx="304800" cy="0"/>
          </a:xfrm>
          <a:prstGeom prst="line">
            <a:avLst/>
          </a:prstGeom>
          <a:noFill/>
          <a:ln w="34925">
            <a:solidFill>
              <a:schemeClr val="bg2"/>
            </a:solidFill>
            <a:round/>
            <a:headEnd/>
            <a:tailEnd/>
          </a:ln>
          <a:effectLst/>
        </p:spPr>
        <p:txBody>
          <a:bodyPr/>
          <a:lstStyle/>
          <a:p>
            <a:endParaRPr lang="en-US"/>
          </a:p>
        </p:txBody>
      </p:sp>
      <p:sp>
        <p:nvSpPr>
          <p:cNvPr id="99339" name="Line 11"/>
          <p:cNvSpPr>
            <a:spLocks noChangeShapeType="1"/>
          </p:cNvSpPr>
          <p:nvPr/>
        </p:nvSpPr>
        <p:spPr bwMode="auto">
          <a:xfrm flipV="1">
            <a:off x="1447800" y="5562600"/>
            <a:ext cx="228600" cy="304800"/>
          </a:xfrm>
          <a:prstGeom prst="line">
            <a:avLst/>
          </a:prstGeom>
          <a:noFill/>
          <a:ln w="34925">
            <a:solidFill>
              <a:schemeClr val="bg2"/>
            </a:solidFill>
            <a:round/>
            <a:headEnd/>
            <a:tailEnd/>
          </a:ln>
          <a:effectLst/>
        </p:spPr>
        <p:txBody>
          <a:bodyPr/>
          <a:lstStyle/>
          <a:p>
            <a:endParaRPr lang="en-US"/>
          </a:p>
        </p:txBody>
      </p:sp>
      <p:sp>
        <p:nvSpPr>
          <p:cNvPr id="99340" name="Line 12"/>
          <p:cNvSpPr>
            <a:spLocks noChangeShapeType="1"/>
          </p:cNvSpPr>
          <p:nvPr/>
        </p:nvSpPr>
        <p:spPr bwMode="auto">
          <a:xfrm>
            <a:off x="1676400" y="5562600"/>
            <a:ext cx="609600" cy="0"/>
          </a:xfrm>
          <a:prstGeom prst="line">
            <a:avLst/>
          </a:prstGeom>
          <a:noFill/>
          <a:ln w="34925">
            <a:solidFill>
              <a:schemeClr val="bg2"/>
            </a:solidFill>
            <a:round/>
            <a:headEnd/>
            <a:tailEnd/>
          </a:ln>
          <a:effectLst/>
        </p:spPr>
        <p:txBody>
          <a:bodyPr/>
          <a:lstStyle/>
          <a:p>
            <a:endParaRPr lang="en-US"/>
          </a:p>
        </p:txBody>
      </p:sp>
      <p:sp>
        <p:nvSpPr>
          <p:cNvPr id="99341" name="Line 13"/>
          <p:cNvSpPr>
            <a:spLocks noChangeShapeType="1"/>
          </p:cNvSpPr>
          <p:nvPr/>
        </p:nvSpPr>
        <p:spPr bwMode="auto">
          <a:xfrm>
            <a:off x="2286000" y="5562600"/>
            <a:ext cx="228600" cy="381000"/>
          </a:xfrm>
          <a:prstGeom prst="line">
            <a:avLst/>
          </a:prstGeom>
          <a:noFill/>
          <a:ln w="34925">
            <a:solidFill>
              <a:schemeClr val="bg2"/>
            </a:solidFill>
            <a:round/>
            <a:headEnd/>
            <a:tailEnd/>
          </a:ln>
          <a:effectLst/>
        </p:spPr>
        <p:txBody>
          <a:bodyPr/>
          <a:lstStyle/>
          <a:p>
            <a:endParaRPr lang="en-US"/>
          </a:p>
        </p:txBody>
      </p:sp>
      <p:sp>
        <p:nvSpPr>
          <p:cNvPr id="99342" name="Line 14"/>
          <p:cNvSpPr>
            <a:spLocks noChangeShapeType="1"/>
          </p:cNvSpPr>
          <p:nvPr/>
        </p:nvSpPr>
        <p:spPr bwMode="auto">
          <a:xfrm>
            <a:off x="2514600" y="5943600"/>
            <a:ext cx="2971800" cy="0"/>
          </a:xfrm>
          <a:prstGeom prst="line">
            <a:avLst/>
          </a:prstGeom>
          <a:noFill/>
          <a:ln w="34925">
            <a:solidFill>
              <a:schemeClr val="bg2"/>
            </a:solidFill>
            <a:round/>
            <a:headEnd/>
            <a:tailEnd/>
          </a:ln>
          <a:effectLst/>
        </p:spPr>
        <p:txBody>
          <a:bodyPr/>
          <a:lstStyle/>
          <a:p>
            <a:endParaRPr lang="en-US"/>
          </a:p>
        </p:txBody>
      </p:sp>
      <p:sp>
        <p:nvSpPr>
          <p:cNvPr id="99343" name="Oval 15"/>
          <p:cNvSpPr>
            <a:spLocks noChangeArrowheads="1"/>
          </p:cNvSpPr>
          <p:nvPr/>
        </p:nvSpPr>
        <p:spPr bwMode="auto">
          <a:xfrm>
            <a:off x="5410200" y="5791200"/>
            <a:ext cx="609600" cy="609600"/>
          </a:xfrm>
          <a:prstGeom prst="ellipse">
            <a:avLst/>
          </a:prstGeom>
          <a:solidFill>
            <a:schemeClr val="bg1"/>
          </a:solidFill>
          <a:ln w="34925">
            <a:solidFill>
              <a:schemeClr val="bg2"/>
            </a:solidFill>
            <a:round/>
            <a:headEnd/>
            <a:tailEnd/>
          </a:ln>
          <a:effectLst/>
        </p:spPr>
        <p:txBody>
          <a:bodyPr wrap="none" anchor="ctr"/>
          <a:lstStyle/>
          <a:p>
            <a:endParaRPr lang="en-US"/>
          </a:p>
        </p:txBody>
      </p:sp>
      <p:sp>
        <p:nvSpPr>
          <p:cNvPr id="99344" name="Line 16"/>
          <p:cNvSpPr>
            <a:spLocks noChangeShapeType="1"/>
          </p:cNvSpPr>
          <p:nvPr/>
        </p:nvSpPr>
        <p:spPr bwMode="auto">
          <a:xfrm>
            <a:off x="3733800" y="5257800"/>
            <a:ext cx="0" cy="685800"/>
          </a:xfrm>
          <a:prstGeom prst="line">
            <a:avLst/>
          </a:prstGeom>
          <a:noFill/>
          <a:ln w="50800">
            <a:solidFill>
              <a:srgbClr val="FF0000"/>
            </a:solidFill>
            <a:round/>
            <a:headEnd/>
            <a:tailEnd type="triangle" w="med" len="med"/>
          </a:ln>
          <a:effectLst/>
        </p:spPr>
        <p:txBody>
          <a:bodyPr/>
          <a:lstStyle/>
          <a:p>
            <a:endParaRPr lang="en-US"/>
          </a:p>
        </p:txBody>
      </p:sp>
      <p:sp>
        <p:nvSpPr>
          <p:cNvPr id="99345" name="Text Box 17"/>
          <p:cNvSpPr txBox="1">
            <a:spLocks noChangeArrowheads="1"/>
          </p:cNvSpPr>
          <p:nvPr/>
        </p:nvSpPr>
        <p:spPr bwMode="auto">
          <a:xfrm>
            <a:off x="3505200" y="4648200"/>
            <a:ext cx="533400" cy="579438"/>
          </a:xfrm>
          <a:prstGeom prst="rect">
            <a:avLst/>
          </a:prstGeom>
          <a:noFill/>
          <a:ln w="34925">
            <a:noFill/>
            <a:miter lim="800000"/>
            <a:headEnd/>
            <a:tailEnd/>
          </a:ln>
          <a:effectLst/>
        </p:spPr>
        <p:txBody>
          <a:bodyPr>
            <a:spAutoFit/>
          </a:bodyPr>
          <a:lstStyle/>
          <a:p>
            <a:pPr>
              <a:spcBef>
                <a:spcPct val="50000"/>
              </a:spcBef>
            </a:pPr>
            <a:r>
              <a:rPr lang="en-US"/>
              <a:t>A</a:t>
            </a:r>
          </a:p>
        </p:txBody>
      </p:sp>
      <p:sp>
        <p:nvSpPr>
          <p:cNvPr id="99346" name="Line 18"/>
          <p:cNvSpPr>
            <a:spLocks noChangeShapeType="1"/>
          </p:cNvSpPr>
          <p:nvPr/>
        </p:nvSpPr>
        <p:spPr bwMode="auto">
          <a:xfrm>
            <a:off x="5029200" y="5410200"/>
            <a:ext cx="457200" cy="457200"/>
          </a:xfrm>
          <a:prstGeom prst="line">
            <a:avLst/>
          </a:prstGeom>
          <a:noFill/>
          <a:ln w="47625">
            <a:solidFill>
              <a:srgbClr val="FF0000"/>
            </a:solidFill>
            <a:round/>
            <a:headEnd/>
            <a:tailEnd type="triangle" w="med" len="med"/>
          </a:ln>
          <a:effectLst/>
        </p:spPr>
        <p:txBody>
          <a:bodyPr/>
          <a:lstStyle/>
          <a:p>
            <a:endParaRPr lang="en-US"/>
          </a:p>
        </p:txBody>
      </p:sp>
      <p:sp>
        <p:nvSpPr>
          <p:cNvPr id="99347" name="Text Box 19"/>
          <p:cNvSpPr txBox="1">
            <a:spLocks noChangeArrowheads="1"/>
          </p:cNvSpPr>
          <p:nvPr/>
        </p:nvSpPr>
        <p:spPr bwMode="auto">
          <a:xfrm>
            <a:off x="4572000" y="4953000"/>
            <a:ext cx="533400" cy="579438"/>
          </a:xfrm>
          <a:prstGeom prst="rect">
            <a:avLst/>
          </a:prstGeom>
          <a:noFill/>
          <a:ln w="34925">
            <a:noFill/>
            <a:miter lim="800000"/>
            <a:headEnd/>
            <a:tailEnd/>
          </a:ln>
          <a:effectLst/>
        </p:spPr>
        <p:txBody>
          <a:bodyPr>
            <a:spAutoFit/>
          </a:bodyPr>
          <a:lstStyle/>
          <a:p>
            <a:pPr>
              <a:spcBef>
                <a:spcPct val="50000"/>
              </a:spcBef>
            </a:pPr>
            <a:r>
              <a:rPr lang="en-US"/>
              <a:t>B</a:t>
            </a:r>
          </a:p>
        </p:txBody>
      </p:sp>
      <p:sp>
        <p:nvSpPr>
          <p:cNvPr id="99348" name="Line 20"/>
          <p:cNvSpPr>
            <a:spLocks noChangeShapeType="1"/>
          </p:cNvSpPr>
          <p:nvPr/>
        </p:nvSpPr>
        <p:spPr bwMode="auto">
          <a:xfrm flipH="1">
            <a:off x="6096000" y="6096000"/>
            <a:ext cx="762000" cy="0"/>
          </a:xfrm>
          <a:prstGeom prst="line">
            <a:avLst/>
          </a:prstGeom>
          <a:noFill/>
          <a:ln w="44450">
            <a:solidFill>
              <a:srgbClr val="FF0000"/>
            </a:solidFill>
            <a:round/>
            <a:headEnd/>
            <a:tailEnd type="triangle" w="med" len="med"/>
          </a:ln>
          <a:effectLst/>
        </p:spPr>
        <p:txBody>
          <a:bodyPr/>
          <a:lstStyle/>
          <a:p>
            <a:endParaRPr lang="en-US"/>
          </a:p>
        </p:txBody>
      </p:sp>
      <p:sp>
        <p:nvSpPr>
          <p:cNvPr id="99349" name="Line 21"/>
          <p:cNvSpPr>
            <a:spLocks noChangeShapeType="1"/>
          </p:cNvSpPr>
          <p:nvPr/>
        </p:nvSpPr>
        <p:spPr bwMode="auto">
          <a:xfrm>
            <a:off x="5715000" y="5257800"/>
            <a:ext cx="0" cy="533400"/>
          </a:xfrm>
          <a:prstGeom prst="line">
            <a:avLst/>
          </a:prstGeom>
          <a:noFill/>
          <a:ln w="47625">
            <a:solidFill>
              <a:srgbClr val="FF0000"/>
            </a:solidFill>
            <a:round/>
            <a:headEnd/>
            <a:tailEnd type="triangle" w="med" len="med"/>
          </a:ln>
          <a:effectLst/>
        </p:spPr>
        <p:txBody>
          <a:bodyPr/>
          <a:lstStyle/>
          <a:p>
            <a:endParaRPr lang="en-US"/>
          </a:p>
        </p:txBody>
      </p:sp>
      <p:sp>
        <p:nvSpPr>
          <p:cNvPr id="99350" name="Text Box 22"/>
          <p:cNvSpPr txBox="1">
            <a:spLocks noChangeArrowheads="1"/>
          </p:cNvSpPr>
          <p:nvPr/>
        </p:nvSpPr>
        <p:spPr bwMode="auto">
          <a:xfrm>
            <a:off x="5486400" y="4648200"/>
            <a:ext cx="457200" cy="579438"/>
          </a:xfrm>
          <a:prstGeom prst="rect">
            <a:avLst/>
          </a:prstGeom>
          <a:noFill/>
          <a:ln w="34925">
            <a:noFill/>
            <a:miter lim="800000"/>
            <a:headEnd/>
            <a:tailEnd/>
          </a:ln>
          <a:effectLst/>
        </p:spPr>
        <p:txBody>
          <a:bodyPr>
            <a:spAutoFit/>
          </a:bodyPr>
          <a:lstStyle/>
          <a:p>
            <a:pPr>
              <a:spcBef>
                <a:spcPct val="50000"/>
              </a:spcBef>
            </a:pPr>
            <a:r>
              <a:rPr lang="en-US"/>
              <a:t>C</a:t>
            </a:r>
          </a:p>
        </p:txBody>
      </p:sp>
      <p:sp>
        <p:nvSpPr>
          <p:cNvPr id="99351" name="Text Box 23"/>
          <p:cNvSpPr txBox="1">
            <a:spLocks noChangeArrowheads="1"/>
          </p:cNvSpPr>
          <p:nvPr/>
        </p:nvSpPr>
        <p:spPr bwMode="auto">
          <a:xfrm>
            <a:off x="7010400" y="5791200"/>
            <a:ext cx="609600" cy="579438"/>
          </a:xfrm>
          <a:prstGeom prst="rect">
            <a:avLst/>
          </a:prstGeom>
          <a:noFill/>
          <a:ln w="34925">
            <a:noFill/>
            <a:miter lim="800000"/>
            <a:headEnd/>
            <a:tailEnd/>
          </a:ln>
          <a:effectLst/>
        </p:spPr>
        <p:txBody>
          <a:bodyPr>
            <a:spAutoFit/>
          </a:bodyPr>
          <a:lstStyle/>
          <a:p>
            <a:pPr>
              <a:spcBef>
                <a:spcPct val="50000"/>
              </a:spcBef>
            </a:pPr>
            <a:r>
              <a:rPr lang="en-US"/>
              <a:t>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2" cstate="print"/>
          <a:srcRect/>
          <a:stretch>
            <a:fillRect/>
          </a:stretch>
        </p:blipFill>
        <p:spPr bwMode="auto">
          <a:xfrm>
            <a:off x="2362200" y="0"/>
            <a:ext cx="4883150" cy="6858000"/>
          </a:xfrm>
          <a:prstGeom prst="rect">
            <a:avLst/>
          </a:prstGeom>
          <a:noFill/>
          <a:ln w="9525">
            <a:noFill/>
            <a:miter lim="800000"/>
            <a:headEnd/>
            <a:tailEnd/>
          </a:ln>
          <a:effectLst/>
        </p:spPr>
      </p:pic>
      <p:sp>
        <p:nvSpPr>
          <p:cNvPr id="36870" name="WordArt 6"/>
          <p:cNvSpPr>
            <a:spLocks noChangeArrowheads="1" noChangeShapeType="1" noTextEdit="1"/>
          </p:cNvSpPr>
          <p:nvPr/>
        </p:nvSpPr>
        <p:spPr bwMode="auto">
          <a:xfrm rot="-572422">
            <a:off x="381000" y="3048000"/>
            <a:ext cx="7759700" cy="1447800"/>
          </a:xfrm>
          <a:prstGeom prst="rect">
            <a:avLst/>
          </a:prstGeom>
        </p:spPr>
        <p:txBody>
          <a:bodyPr wrap="none" fromWordArt="1">
            <a:prstTxWarp prst="textCascadeUp">
              <a:avLst>
                <a:gd name="adj" fmla="val 42981"/>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8000" kern="10">
                <a:ln w="9525">
                  <a:round/>
                  <a:headEnd/>
                  <a:tailEnd/>
                </a:ln>
                <a:gradFill rotWithShape="0">
                  <a:gsLst>
                    <a:gs pos="0">
                      <a:srgbClr val="FFE701"/>
                    </a:gs>
                    <a:gs pos="100000">
                      <a:srgbClr val="FE3E02"/>
                    </a:gs>
                  </a:gsLst>
                  <a:lin ang="5972422" scaled="1"/>
                </a:gradFill>
                <a:latin typeface="Impact"/>
              </a:rPr>
              <a:t>No.... lever distance is not increased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blinds(horizontal)">
                                      <p:cBhvr>
                                        <p:cTn id="7"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57200" y="457200"/>
            <a:ext cx="8229600" cy="5668963"/>
          </a:xfrm>
        </p:spPr>
        <p:txBody>
          <a:bodyPr/>
          <a:lstStyle/>
          <a:p>
            <a:pPr>
              <a:buFontTx/>
              <a:buNone/>
            </a:pPr>
            <a:r>
              <a:rPr lang="en-US"/>
              <a:t>Ex. O:  Ned tightens a bolt in his car engine by exerting a 12 N force on his wrench at a distance of 0.40 m from the fulcrum.  How much torque must Ned produce to turn the bolt?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a:xfrm>
            <a:off x="457200" y="457200"/>
            <a:ext cx="8229600" cy="5668963"/>
          </a:xfrm>
        </p:spPr>
        <p:txBody>
          <a:bodyPr/>
          <a:lstStyle/>
          <a:p>
            <a:pPr>
              <a:buFontTx/>
              <a:buNone/>
            </a:pPr>
            <a:r>
              <a:rPr lang="en-US"/>
              <a:t>Ex. O:  Ned tightens a bolt in his car engine by exerting a 12 N force on his wrench at a distance of 0.40 m from the fulcrum.  How much torque must Ned produce to turn the bolt?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0"/>
            <a:ext cx="8229600" cy="1417638"/>
          </a:xfrm>
        </p:spPr>
        <p:txBody>
          <a:bodyPr/>
          <a:lstStyle/>
          <a:p>
            <a:r>
              <a:rPr lang="en-US"/>
              <a:t>Balanced Torques (</a:t>
            </a:r>
            <a:r>
              <a:rPr lang="el-GR">
                <a:cs typeface="Arial" charset="0"/>
              </a:rPr>
              <a:t>Σ </a:t>
            </a:r>
            <a:r>
              <a:rPr lang="el-GR">
                <a:latin typeface="Cambria Math" pitchFamily="18" charset="0"/>
              </a:rPr>
              <a:t>τ</a:t>
            </a:r>
            <a:r>
              <a:rPr lang="en-US">
                <a:latin typeface="Cambria Math" pitchFamily="18" charset="0"/>
              </a:rPr>
              <a:t> = 0)</a:t>
            </a:r>
          </a:p>
        </p:txBody>
      </p:sp>
      <p:sp>
        <p:nvSpPr>
          <p:cNvPr id="45059" name="Rectangle 3"/>
          <p:cNvSpPr>
            <a:spLocks noGrp="1" noChangeArrowheads="1"/>
          </p:cNvSpPr>
          <p:nvPr>
            <p:ph type="body" idx="1"/>
          </p:nvPr>
        </p:nvSpPr>
        <p:spPr>
          <a:xfrm>
            <a:off x="457200" y="1600200"/>
            <a:ext cx="6172200" cy="5257800"/>
          </a:xfrm>
        </p:spPr>
        <p:txBody>
          <a:bodyPr/>
          <a:lstStyle/>
          <a:p>
            <a:r>
              <a:rPr lang="en-US"/>
              <a:t>When balanced torques act on an object, there is no change in rotation</a:t>
            </a:r>
          </a:p>
          <a:p>
            <a:endParaRPr lang="en-US"/>
          </a:p>
          <a:p>
            <a:r>
              <a:rPr lang="en-US"/>
              <a:t>The heavier boy must be closer the fulcrum to balance out.</a:t>
            </a:r>
          </a:p>
        </p:txBody>
      </p:sp>
      <p:pic>
        <p:nvPicPr>
          <p:cNvPr id="45064" name="Picture 8"/>
          <p:cNvPicPr>
            <a:picLocks noChangeAspect="1" noChangeArrowheads="1"/>
          </p:cNvPicPr>
          <p:nvPr/>
        </p:nvPicPr>
        <p:blipFill>
          <a:blip r:embed="rId2" cstate="print"/>
          <a:srcRect/>
          <a:stretch>
            <a:fillRect/>
          </a:stretch>
        </p:blipFill>
        <p:spPr bwMode="auto">
          <a:xfrm>
            <a:off x="6324600" y="2895600"/>
            <a:ext cx="2514600" cy="2020888"/>
          </a:xfrm>
          <a:prstGeom prst="rect">
            <a:avLst/>
          </a:prstGeom>
          <a:noFill/>
          <a:ln w="349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4000"/>
              <a:t>Simple Balanced Torques Problem</a:t>
            </a:r>
          </a:p>
        </p:txBody>
      </p:sp>
      <p:sp>
        <p:nvSpPr>
          <p:cNvPr id="47107" name="Rectangle 3"/>
          <p:cNvSpPr>
            <a:spLocks noGrp="1" noChangeArrowheads="1"/>
          </p:cNvSpPr>
          <p:nvPr>
            <p:ph type="body" idx="1"/>
          </p:nvPr>
        </p:nvSpPr>
        <p:spPr>
          <a:xfrm>
            <a:off x="457200" y="1600200"/>
            <a:ext cx="7848600" cy="5257800"/>
          </a:xfrm>
        </p:spPr>
        <p:txBody>
          <a:bodyPr/>
          <a:lstStyle/>
          <a:p>
            <a:r>
              <a:rPr lang="en-US"/>
              <a:t>Sum of torques = 0</a:t>
            </a:r>
          </a:p>
          <a:p>
            <a:endParaRPr lang="en-US" sz="2400">
              <a:cs typeface="Arial" charset="0"/>
            </a:endParaRPr>
          </a:p>
          <a:p>
            <a:endParaRPr lang="en-US" sz="2400">
              <a:cs typeface="Arial" charset="0"/>
            </a:endParaRPr>
          </a:p>
          <a:p>
            <a:endParaRPr lang="en-US" sz="2400">
              <a:cs typeface="Arial" charset="0"/>
            </a:endParaRPr>
          </a:p>
          <a:p>
            <a:endParaRPr lang="en-US" sz="2400">
              <a:cs typeface="Arial" charset="0"/>
            </a:endParaRPr>
          </a:p>
          <a:p>
            <a:r>
              <a:rPr lang="en-US" sz="2400">
                <a:cs typeface="Arial" charset="0"/>
              </a:rPr>
              <a:t>All clockwise torques = all counterclockwise torques</a:t>
            </a:r>
            <a:endParaRPr lang="en-US" sz="2400">
              <a:latin typeface="Cambria Math" pitchFamily="18" charset="0"/>
            </a:endParaRPr>
          </a:p>
          <a:p>
            <a:endParaRPr lang="en-US" sz="2400">
              <a:latin typeface="Cambria Math" pitchFamily="18" charset="0"/>
            </a:endParaRPr>
          </a:p>
          <a:p>
            <a:r>
              <a:rPr lang="el-GR">
                <a:latin typeface="Cambria Math" pitchFamily="18" charset="0"/>
              </a:rPr>
              <a:t>τ</a:t>
            </a:r>
            <a:r>
              <a:rPr lang="en-US" baseline="-25000">
                <a:latin typeface="Cambria Math" pitchFamily="18" charset="0"/>
              </a:rPr>
              <a:t>cw</a:t>
            </a:r>
            <a:r>
              <a:rPr lang="en-US">
                <a:latin typeface="Cambria Math" pitchFamily="18" charset="0"/>
              </a:rPr>
              <a:t> = </a:t>
            </a:r>
            <a:r>
              <a:rPr lang="el-GR">
                <a:latin typeface="Cambria Math" pitchFamily="18" charset="0"/>
              </a:rPr>
              <a:t>τ</a:t>
            </a:r>
            <a:r>
              <a:rPr lang="en-US" baseline="-25000">
                <a:latin typeface="Cambria Math" pitchFamily="18" charset="0"/>
              </a:rPr>
              <a:t>ccw</a:t>
            </a:r>
          </a:p>
          <a:p>
            <a:endParaRPr lang="en-US">
              <a:latin typeface="Cambria Math" pitchFamily="18" charset="0"/>
            </a:endParaRPr>
          </a:p>
          <a:p>
            <a:r>
              <a:rPr lang="en-US">
                <a:latin typeface="Cambria Math" pitchFamily="18" charset="0"/>
              </a:rPr>
              <a:t>F</a:t>
            </a:r>
            <a:r>
              <a:rPr lang="en-US" baseline="-25000">
                <a:latin typeface="Cambria Math" pitchFamily="18" charset="0"/>
              </a:rPr>
              <a:t>cw</a:t>
            </a:r>
            <a:r>
              <a:rPr lang="en-US">
                <a:latin typeface="Cambria Math" pitchFamily="18" charset="0"/>
              </a:rPr>
              <a:t>d</a:t>
            </a:r>
            <a:r>
              <a:rPr lang="en-US" baseline="-25000">
                <a:latin typeface="Cambria Math" pitchFamily="18" charset="0"/>
              </a:rPr>
              <a:t>cw</a:t>
            </a:r>
            <a:r>
              <a:rPr lang="en-US">
                <a:latin typeface="Cambria Math" pitchFamily="18" charset="0"/>
              </a:rPr>
              <a:t> = F</a:t>
            </a:r>
            <a:r>
              <a:rPr lang="en-US" baseline="-25000">
                <a:latin typeface="Cambria Math" pitchFamily="18" charset="0"/>
              </a:rPr>
              <a:t>ccw</a:t>
            </a:r>
            <a:r>
              <a:rPr lang="en-US">
                <a:latin typeface="Cambria Math" pitchFamily="18" charset="0"/>
              </a:rPr>
              <a:t>d</a:t>
            </a:r>
            <a:r>
              <a:rPr lang="en-US" baseline="-25000">
                <a:latin typeface="Cambria Math" pitchFamily="18" charset="0"/>
              </a:rPr>
              <a:t>ccw</a:t>
            </a:r>
            <a:endParaRPr lang="en-US">
              <a:latin typeface="Cambria Math" pitchFamily="18" charset="0"/>
            </a:endParaRPr>
          </a:p>
          <a:p>
            <a:pPr>
              <a:buFontTx/>
              <a:buNone/>
            </a:pPr>
            <a:endParaRPr lang="en-US"/>
          </a:p>
        </p:txBody>
      </p:sp>
      <p:pic>
        <p:nvPicPr>
          <p:cNvPr id="47109" name="Picture 5"/>
          <p:cNvPicPr>
            <a:picLocks noChangeAspect="1" noChangeArrowheads="1"/>
          </p:cNvPicPr>
          <p:nvPr/>
        </p:nvPicPr>
        <p:blipFill>
          <a:blip r:embed="rId2" cstate="print"/>
          <a:srcRect/>
          <a:stretch>
            <a:fillRect/>
          </a:stretch>
        </p:blipFill>
        <p:spPr bwMode="auto">
          <a:xfrm>
            <a:off x="5334000" y="1371600"/>
            <a:ext cx="2667000" cy="2143125"/>
          </a:xfrm>
          <a:prstGeom prst="rect">
            <a:avLst/>
          </a:prstGeom>
          <a:noFill/>
          <a:ln w="34925">
            <a:noFill/>
            <a:miter lim="800000"/>
            <a:headEnd/>
            <a:tailEnd/>
          </a:ln>
          <a:effectLst/>
        </p:spPr>
      </p:pic>
      <p:sp>
        <p:nvSpPr>
          <p:cNvPr id="47110" name="Oval 6"/>
          <p:cNvSpPr>
            <a:spLocks noChangeArrowheads="1"/>
          </p:cNvSpPr>
          <p:nvPr/>
        </p:nvSpPr>
        <p:spPr bwMode="auto">
          <a:xfrm>
            <a:off x="6477000" y="5165725"/>
            <a:ext cx="1371600" cy="1371600"/>
          </a:xfrm>
          <a:prstGeom prst="ellipse">
            <a:avLst/>
          </a:prstGeom>
          <a:noFill/>
          <a:ln w="34925">
            <a:solidFill>
              <a:srgbClr val="FF0000"/>
            </a:solidFill>
            <a:round/>
            <a:headEnd/>
            <a:tailEnd/>
          </a:ln>
          <a:effectLst/>
        </p:spPr>
        <p:txBody>
          <a:bodyPr wrap="none" anchor="ctr"/>
          <a:lstStyle/>
          <a:p>
            <a:endParaRPr lang="en-US"/>
          </a:p>
        </p:txBody>
      </p:sp>
      <p:pic>
        <p:nvPicPr>
          <p:cNvPr id="47117" name="Picture 13" descr="MM900188340[1]"/>
          <p:cNvPicPr>
            <a:picLocks noChangeAspect="1" noChangeArrowheads="1" noCrop="1"/>
          </p:cNvPicPr>
          <p:nvPr/>
        </p:nvPicPr>
        <p:blipFill>
          <a:blip r:embed="rId3" cstate="print"/>
          <a:srcRect/>
          <a:stretch>
            <a:fillRect/>
          </a:stretch>
        </p:blipFill>
        <p:spPr bwMode="auto">
          <a:xfrm>
            <a:off x="6705600" y="5394325"/>
            <a:ext cx="857250" cy="857250"/>
          </a:xfrm>
          <a:prstGeom prst="rect">
            <a:avLst/>
          </a:prstGeom>
          <a:noFill/>
        </p:spPr>
      </p:pic>
      <p:sp>
        <p:nvSpPr>
          <p:cNvPr id="47118" name="Line 14"/>
          <p:cNvSpPr>
            <a:spLocks noChangeShapeType="1"/>
          </p:cNvSpPr>
          <p:nvPr/>
        </p:nvSpPr>
        <p:spPr bwMode="auto">
          <a:xfrm>
            <a:off x="7848600" y="5699125"/>
            <a:ext cx="0" cy="381000"/>
          </a:xfrm>
          <a:prstGeom prst="line">
            <a:avLst/>
          </a:prstGeom>
          <a:noFill/>
          <a:ln w="47625">
            <a:solidFill>
              <a:schemeClr val="accent2"/>
            </a:solidFill>
            <a:round/>
            <a:headEnd/>
            <a:tailEnd type="triangle" w="med" len="med"/>
          </a:ln>
          <a:effectLst/>
        </p:spPr>
        <p:txBody>
          <a:bodyPr/>
          <a:lstStyle/>
          <a:p>
            <a:endParaRPr lang="en-US"/>
          </a:p>
        </p:txBody>
      </p:sp>
      <p:sp>
        <p:nvSpPr>
          <p:cNvPr id="47119" name="Text Box 15"/>
          <p:cNvSpPr txBox="1">
            <a:spLocks noChangeArrowheads="1"/>
          </p:cNvSpPr>
          <p:nvPr/>
        </p:nvSpPr>
        <p:spPr bwMode="auto">
          <a:xfrm>
            <a:off x="7848600" y="6003925"/>
            <a:ext cx="1295400" cy="854075"/>
          </a:xfrm>
          <a:prstGeom prst="rect">
            <a:avLst/>
          </a:prstGeom>
          <a:noFill/>
          <a:ln w="34925">
            <a:noFill/>
            <a:miter lim="800000"/>
            <a:headEnd/>
            <a:tailEnd/>
          </a:ln>
          <a:effectLst/>
        </p:spPr>
        <p:txBody>
          <a:bodyPr>
            <a:spAutoFit/>
          </a:bodyPr>
          <a:lstStyle/>
          <a:p>
            <a:pPr algn="ctr">
              <a:spcBef>
                <a:spcPct val="50000"/>
              </a:spcBef>
            </a:pPr>
            <a:r>
              <a:rPr lang="en-US" sz="2000"/>
              <a:t>clockwise</a:t>
            </a:r>
          </a:p>
          <a:p>
            <a:pPr algn="ctr">
              <a:spcBef>
                <a:spcPct val="50000"/>
              </a:spcBef>
            </a:pPr>
            <a:r>
              <a:rPr lang="en-US" sz="2000"/>
              <a:t>(cw)</a:t>
            </a:r>
          </a:p>
        </p:txBody>
      </p:sp>
      <p:sp>
        <p:nvSpPr>
          <p:cNvPr id="47120" name="Line 16"/>
          <p:cNvSpPr>
            <a:spLocks noChangeShapeType="1"/>
          </p:cNvSpPr>
          <p:nvPr/>
        </p:nvSpPr>
        <p:spPr bwMode="auto">
          <a:xfrm>
            <a:off x="6477000" y="5699125"/>
            <a:ext cx="0" cy="381000"/>
          </a:xfrm>
          <a:prstGeom prst="line">
            <a:avLst/>
          </a:prstGeom>
          <a:noFill/>
          <a:ln w="47625">
            <a:solidFill>
              <a:schemeClr val="accent2"/>
            </a:solidFill>
            <a:round/>
            <a:headEnd/>
            <a:tailEnd type="triangle" w="med" len="med"/>
          </a:ln>
          <a:effectLst/>
        </p:spPr>
        <p:txBody>
          <a:bodyPr/>
          <a:lstStyle/>
          <a:p>
            <a:endParaRPr lang="en-US"/>
          </a:p>
        </p:txBody>
      </p:sp>
      <p:sp>
        <p:nvSpPr>
          <p:cNvPr id="47121" name="Text Box 17"/>
          <p:cNvSpPr txBox="1">
            <a:spLocks noChangeArrowheads="1"/>
          </p:cNvSpPr>
          <p:nvPr/>
        </p:nvSpPr>
        <p:spPr bwMode="auto">
          <a:xfrm>
            <a:off x="4876800" y="4860925"/>
            <a:ext cx="2209800" cy="854075"/>
          </a:xfrm>
          <a:prstGeom prst="rect">
            <a:avLst/>
          </a:prstGeom>
          <a:noFill/>
          <a:ln w="34925">
            <a:noFill/>
            <a:miter lim="800000"/>
            <a:headEnd/>
            <a:tailEnd/>
          </a:ln>
          <a:effectLst/>
        </p:spPr>
        <p:txBody>
          <a:bodyPr>
            <a:spAutoFit/>
          </a:bodyPr>
          <a:lstStyle/>
          <a:p>
            <a:pPr algn="ctr">
              <a:spcBef>
                <a:spcPct val="50000"/>
              </a:spcBef>
            </a:pPr>
            <a:r>
              <a:rPr lang="en-US" sz="2000"/>
              <a:t>counterclockwise</a:t>
            </a:r>
          </a:p>
          <a:p>
            <a:pPr algn="ctr">
              <a:spcBef>
                <a:spcPct val="50000"/>
              </a:spcBef>
            </a:pPr>
            <a:r>
              <a:rPr lang="en-US" sz="2000"/>
              <a:t>(ccw)</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457200" y="533400"/>
            <a:ext cx="8229600" cy="5592763"/>
          </a:xfrm>
        </p:spPr>
        <p:txBody>
          <a:bodyPr/>
          <a:lstStyle/>
          <a:p>
            <a:pPr>
              <a:buFontTx/>
              <a:buNone/>
            </a:pPr>
            <a:r>
              <a:rPr lang="en-US"/>
              <a:t>Ex B. How much work is being done by a weightlifter below that applies 1000 Newtons of force but does not move the mass?</a:t>
            </a:r>
          </a:p>
          <a:p>
            <a:pPr>
              <a:buFontTx/>
              <a:buNone/>
            </a:pPr>
            <a:endParaRPr lang="en-US"/>
          </a:p>
          <a:p>
            <a:pPr>
              <a:buFontTx/>
              <a:buNone/>
            </a:pPr>
            <a:r>
              <a:rPr lang="en-US"/>
              <a:t>F= 1000 N</a:t>
            </a:r>
          </a:p>
          <a:p>
            <a:pPr>
              <a:buFontTx/>
              <a:buNone/>
            </a:pPr>
            <a:r>
              <a:rPr lang="en-US"/>
              <a:t>d = 0 m</a:t>
            </a:r>
          </a:p>
          <a:p>
            <a:pPr>
              <a:buFontTx/>
              <a:buNone/>
            </a:pPr>
            <a:r>
              <a:rPr lang="en-US"/>
              <a:t>W=Fd</a:t>
            </a:r>
          </a:p>
          <a:p>
            <a:pPr>
              <a:buFontTx/>
              <a:buNone/>
            </a:pPr>
            <a:r>
              <a:rPr lang="en-US"/>
              <a:t>W= (1000)(0) = 0 J</a:t>
            </a:r>
          </a:p>
        </p:txBody>
      </p:sp>
      <p:pic>
        <p:nvPicPr>
          <p:cNvPr id="8203" name="Picture 11" descr="MM900236462[1]"/>
          <p:cNvPicPr>
            <a:picLocks noChangeAspect="1" noChangeArrowheads="1" noCrop="1"/>
          </p:cNvPicPr>
          <p:nvPr/>
        </p:nvPicPr>
        <p:blipFill>
          <a:blip r:embed="rId2" cstate="print"/>
          <a:srcRect/>
          <a:stretch>
            <a:fillRect/>
          </a:stretch>
        </p:blipFill>
        <p:spPr bwMode="auto">
          <a:xfrm flipH="1">
            <a:off x="5562600" y="2971800"/>
            <a:ext cx="2428875" cy="2590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4">
                                            <p:txEl>
                                              <p:pRg st="2" end="2"/>
                                            </p:txEl>
                                          </p:spTgt>
                                        </p:tgtEl>
                                        <p:attrNameLst>
                                          <p:attrName>style.visibility</p:attrName>
                                        </p:attrNameLst>
                                      </p:cBhvr>
                                      <p:to>
                                        <p:strVal val="visible"/>
                                      </p:to>
                                    </p:set>
                                    <p:animEffect transition="in" filter="blinds(horizontal)">
                                      <p:cBhvr>
                                        <p:cTn id="7" dur="500"/>
                                        <p:tgtEl>
                                          <p:spTgt spid="8194">
                                            <p:txEl>
                                              <p:pRg st="2" end="2"/>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194">
                                            <p:txEl>
                                              <p:pRg st="3" end="3"/>
                                            </p:txEl>
                                          </p:spTgt>
                                        </p:tgtEl>
                                        <p:attrNameLst>
                                          <p:attrName>style.visibility</p:attrName>
                                        </p:attrNameLst>
                                      </p:cBhvr>
                                      <p:to>
                                        <p:strVal val="visible"/>
                                      </p:to>
                                    </p:set>
                                    <p:animEffect transition="in" filter="blinds(horizontal)">
                                      <p:cBhvr>
                                        <p:cTn id="10" dur="500"/>
                                        <p:tgtEl>
                                          <p:spTgt spid="8194">
                                            <p:txEl>
                                              <p:pRg st="3" end="3"/>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194">
                                            <p:txEl>
                                              <p:pRg st="4" end="4"/>
                                            </p:txEl>
                                          </p:spTgt>
                                        </p:tgtEl>
                                        <p:attrNameLst>
                                          <p:attrName>style.visibility</p:attrName>
                                        </p:attrNameLst>
                                      </p:cBhvr>
                                      <p:to>
                                        <p:strVal val="visible"/>
                                      </p:to>
                                    </p:set>
                                    <p:animEffect transition="in" filter="blinds(horizontal)">
                                      <p:cBhvr>
                                        <p:cTn id="13" dur="500"/>
                                        <p:tgtEl>
                                          <p:spTgt spid="819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194">
                                            <p:txEl>
                                              <p:pRg st="5" end="5"/>
                                            </p:txEl>
                                          </p:spTgt>
                                        </p:tgtEl>
                                        <p:attrNameLst>
                                          <p:attrName>style.visibility</p:attrName>
                                        </p:attrNameLst>
                                      </p:cBhvr>
                                      <p:to>
                                        <p:strVal val="visible"/>
                                      </p:to>
                                    </p:set>
                                    <p:animEffect transition="in" filter="blinds(horizontal)">
                                      <p:cBhvr>
                                        <p:cTn id="18" dur="500"/>
                                        <p:tgtEl>
                                          <p:spTgt spid="81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en-US"/>
          </a:p>
        </p:txBody>
      </p:sp>
      <p:sp>
        <p:nvSpPr>
          <p:cNvPr id="50179" name="Rectangle 3"/>
          <p:cNvSpPr>
            <a:spLocks noGrp="1" noChangeArrowheads="1"/>
          </p:cNvSpPr>
          <p:nvPr>
            <p:ph type="body" idx="1"/>
          </p:nvPr>
        </p:nvSpPr>
        <p:spPr>
          <a:xfrm>
            <a:off x="457200" y="1600200"/>
            <a:ext cx="7848600" cy="5257800"/>
          </a:xfrm>
        </p:spPr>
        <p:txBody>
          <a:bodyPr/>
          <a:lstStyle/>
          <a:p>
            <a:pPr>
              <a:buFontTx/>
              <a:buNone/>
            </a:pPr>
            <a:r>
              <a:rPr lang="en-US"/>
              <a:t>Ex. P:  How far from the fulcrum must the boy sit to balance out the teeter totter? </a:t>
            </a:r>
          </a:p>
          <a:p>
            <a:endParaRPr lang="en-US" sz="2400">
              <a:cs typeface="Arial" charset="0"/>
            </a:endParaRPr>
          </a:p>
          <a:p>
            <a:endParaRPr lang="en-US">
              <a:latin typeface="Cambria Math" pitchFamily="18" charset="0"/>
            </a:endParaRPr>
          </a:p>
          <a:p>
            <a:r>
              <a:rPr lang="en-US">
                <a:latin typeface="Cambria Math" pitchFamily="18" charset="0"/>
              </a:rPr>
              <a:t>F</a:t>
            </a:r>
            <a:r>
              <a:rPr lang="en-US" baseline="-25000">
                <a:latin typeface="Cambria Math" pitchFamily="18" charset="0"/>
              </a:rPr>
              <a:t>cw</a:t>
            </a:r>
            <a:r>
              <a:rPr lang="en-US">
                <a:latin typeface="Cambria Math" pitchFamily="18" charset="0"/>
              </a:rPr>
              <a:t>d</a:t>
            </a:r>
            <a:r>
              <a:rPr lang="en-US" baseline="-25000">
                <a:latin typeface="Cambria Math" pitchFamily="18" charset="0"/>
              </a:rPr>
              <a:t>cw</a:t>
            </a:r>
            <a:r>
              <a:rPr lang="en-US">
                <a:latin typeface="Cambria Math" pitchFamily="18" charset="0"/>
              </a:rPr>
              <a:t> = F</a:t>
            </a:r>
            <a:r>
              <a:rPr lang="en-US" baseline="-25000">
                <a:latin typeface="Cambria Math" pitchFamily="18" charset="0"/>
              </a:rPr>
              <a:t>ccw</a:t>
            </a:r>
            <a:r>
              <a:rPr lang="en-US">
                <a:latin typeface="Cambria Math" pitchFamily="18" charset="0"/>
              </a:rPr>
              <a:t>d</a:t>
            </a:r>
            <a:r>
              <a:rPr lang="en-US" baseline="-25000">
                <a:latin typeface="Cambria Math" pitchFamily="18" charset="0"/>
              </a:rPr>
              <a:t>ccw</a:t>
            </a:r>
          </a:p>
          <a:p>
            <a:r>
              <a:rPr lang="en-US">
                <a:latin typeface="Cambria Math" pitchFamily="18" charset="0"/>
              </a:rPr>
              <a:t>(200)(3) = (400)(d</a:t>
            </a:r>
            <a:r>
              <a:rPr lang="en-US" baseline="-25000">
                <a:latin typeface="Cambria Math" pitchFamily="18" charset="0"/>
              </a:rPr>
              <a:t>ccw</a:t>
            </a:r>
            <a:r>
              <a:rPr lang="en-US">
                <a:latin typeface="Cambria Math" pitchFamily="18" charset="0"/>
              </a:rPr>
              <a:t>)</a:t>
            </a:r>
          </a:p>
          <a:p>
            <a:r>
              <a:rPr lang="en-US">
                <a:latin typeface="Cambria Math" pitchFamily="18" charset="0"/>
              </a:rPr>
              <a:t>d</a:t>
            </a:r>
            <a:r>
              <a:rPr lang="en-US" baseline="-25000">
                <a:latin typeface="Cambria Math" pitchFamily="18" charset="0"/>
              </a:rPr>
              <a:t>ccw</a:t>
            </a:r>
            <a:r>
              <a:rPr lang="en-US">
                <a:latin typeface="Cambria Math" pitchFamily="18" charset="0"/>
              </a:rPr>
              <a:t>= (200)(3) /(400)</a:t>
            </a:r>
          </a:p>
          <a:p>
            <a:r>
              <a:rPr lang="en-US">
                <a:latin typeface="Cambria Math" pitchFamily="18" charset="0"/>
              </a:rPr>
              <a:t>d</a:t>
            </a:r>
            <a:r>
              <a:rPr lang="en-US" baseline="-25000">
                <a:latin typeface="Cambria Math" pitchFamily="18" charset="0"/>
              </a:rPr>
              <a:t>ccw</a:t>
            </a:r>
            <a:r>
              <a:rPr lang="en-US">
                <a:latin typeface="Cambria Math" pitchFamily="18" charset="0"/>
              </a:rPr>
              <a:t>= 1.5 m</a:t>
            </a:r>
          </a:p>
          <a:p>
            <a:endParaRPr lang="en-US">
              <a:latin typeface="Cambria Math" pitchFamily="18" charset="0"/>
            </a:endParaRPr>
          </a:p>
          <a:p>
            <a:endParaRPr lang="en-US">
              <a:latin typeface="Cambria Math" pitchFamily="18" charset="0"/>
            </a:endParaRPr>
          </a:p>
          <a:p>
            <a:pPr>
              <a:buFontTx/>
              <a:buNone/>
            </a:pPr>
            <a:endParaRPr lang="en-US"/>
          </a:p>
        </p:txBody>
      </p:sp>
      <p:pic>
        <p:nvPicPr>
          <p:cNvPr id="50180" name="Picture 4"/>
          <p:cNvPicPr>
            <a:picLocks noChangeAspect="1" noChangeArrowheads="1"/>
          </p:cNvPicPr>
          <p:nvPr/>
        </p:nvPicPr>
        <p:blipFill>
          <a:blip r:embed="rId2" cstate="print"/>
          <a:srcRect/>
          <a:stretch>
            <a:fillRect/>
          </a:stretch>
        </p:blipFill>
        <p:spPr bwMode="auto">
          <a:xfrm>
            <a:off x="5638800" y="3352800"/>
            <a:ext cx="2667000" cy="2143125"/>
          </a:xfrm>
          <a:prstGeom prst="rect">
            <a:avLst/>
          </a:prstGeom>
          <a:noFill/>
          <a:ln w="34925">
            <a:noFill/>
            <a:miter lim="800000"/>
            <a:headEnd/>
            <a:tailEnd/>
          </a:ln>
          <a:effectLst/>
        </p:spPr>
      </p:pic>
      <p:sp>
        <p:nvSpPr>
          <p:cNvPr id="50187" name="Rectangle 11"/>
          <p:cNvSpPr>
            <a:spLocks noChangeArrowheads="1"/>
          </p:cNvSpPr>
          <p:nvPr/>
        </p:nvSpPr>
        <p:spPr bwMode="auto">
          <a:xfrm>
            <a:off x="7162800" y="3505200"/>
            <a:ext cx="304800" cy="304800"/>
          </a:xfrm>
          <a:prstGeom prst="rect">
            <a:avLst/>
          </a:prstGeom>
          <a:solidFill>
            <a:schemeClr val="bg1"/>
          </a:solidFill>
          <a:ln w="34925">
            <a:solidFill>
              <a:schemeClr val="bg1"/>
            </a:solidFill>
            <a:miter lim="800000"/>
            <a:headEnd/>
            <a:tailEnd/>
          </a:ln>
          <a:effectLst/>
        </p:spPr>
        <p:txBody>
          <a:bodyPr wrap="none" anchor="ctr"/>
          <a:lstStyle/>
          <a:p>
            <a:pPr algn="ctr"/>
            <a:r>
              <a:rPr lang="en-US" sz="24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0179">
                                            <p:txEl>
                                              <p:pRg st="3" end="3"/>
                                            </p:txEl>
                                          </p:spTgt>
                                        </p:tgtEl>
                                        <p:attrNameLst>
                                          <p:attrName>style.visibility</p:attrName>
                                        </p:attrNameLst>
                                      </p:cBhvr>
                                      <p:to>
                                        <p:strVal val="visible"/>
                                      </p:to>
                                    </p:set>
                                    <p:animEffect transition="in" filter="blinds(horizontal)">
                                      <p:cBhvr>
                                        <p:cTn id="7" dur="500"/>
                                        <p:tgtEl>
                                          <p:spTgt spid="5017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0179">
                                            <p:txEl>
                                              <p:pRg st="4" end="4"/>
                                            </p:txEl>
                                          </p:spTgt>
                                        </p:tgtEl>
                                        <p:attrNameLst>
                                          <p:attrName>style.visibility</p:attrName>
                                        </p:attrNameLst>
                                      </p:cBhvr>
                                      <p:to>
                                        <p:strVal val="visible"/>
                                      </p:to>
                                    </p:set>
                                    <p:animEffect transition="in" filter="blinds(horizontal)">
                                      <p:cBhvr>
                                        <p:cTn id="12" dur="500"/>
                                        <p:tgtEl>
                                          <p:spTgt spid="5017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0179">
                                            <p:txEl>
                                              <p:pRg st="5" end="5"/>
                                            </p:txEl>
                                          </p:spTgt>
                                        </p:tgtEl>
                                        <p:attrNameLst>
                                          <p:attrName>style.visibility</p:attrName>
                                        </p:attrNameLst>
                                      </p:cBhvr>
                                      <p:to>
                                        <p:strVal val="visible"/>
                                      </p:to>
                                    </p:set>
                                    <p:animEffect transition="in" filter="blinds(horizontal)">
                                      <p:cBhvr>
                                        <p:cTn id="17" dur="500"/>
                                        <p:tgtEl>
                                          <p:spTgt spid="5017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0179">
                                            <p:txEl>
                                              <p:pRg st="6" end="6"/>
                                            </p:txEl>
                                          </p:spTgt>
                                        </p:tgtEl>
                                        <p:attrNameLst>
                                          <p:attrName>style.visibility</p:attrName>
                                        </p:attrNameLst>
                                      </p:cBhvr>
                                      <p:to>
                                        <p:strVal val="visible"/>
                                      </p:to>
                                    </p:set>
                                    <p:animEffect transition="in" filter="blinds(horizontal)">
                                      <p:cBhvr>
                                        <p:cTn id="22" dur="500"/>
                                        <p:tgtEl>
                                          <p:spTgt spid="50179">
                                            <p:txEl>
                                              <p:pRg st="6" end="6"/>
                                            </p:txEl>
                                          </p:spTgt>
                                        </p:tgtEl>
                                      </p:cBhvr>
                                    </p:animEffect>
                                  </p:childTnLst>
                                </p:cTn>
                              </p:par>
                              <p:par>
                                <p:cTn id="23" presetID="3" presetClass="exit" presetSubtype="10" fill="hold" grpId="0" nodeType="withEffect">
                                  <p:stCondLst>
                                    <p:cond delay="0"/>
                                  </p:stCondLst>
                                  <p:childTnLst>
                                    <p:animEffect transition="out" filter="blinds(horizontal)">
                                      <p:cBhvr>
                                        <p:cTn id="24" dur="500"/>
                                        <p:tgtEl>
                                          <p:spTgt spid="50187"/>
                                        </p:tgtEl>
                                      </p:cBhvr>
                                    </p:animEffect>
                                    <p:set>
                                      <p:cBhvr>
                                        <p:cTn id="25" dur="1" fill="hold">
                                          <p:stCondLst>
                                            <p:cond delay="499"/>
                                          </p:stCondLst>
                                        </p:cTn>
                                        <p:tgtEl>
                                          <p:spTgt spid="501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2400" y="274638"/>
            <a:ext cx="9144000" cy="1143000"/>
          </a:xfrm>
        </p:spPr>
        <p:txBody>
          <a:bodyPr/>
          <a:lstStyle/>
          <a:p>
            <a:r>
              <a:rPr lang="en-US" sz="4000"/>
              <a:t>Complex Balanced Torques Problem</a:t>
            </a:r>
          </a:p>
        </p:txBody>
      </p:sp>
      <p:sp>
        <p:nvSpPr>
          <p:cNvPr id="49155" name="Rectangle 3"/>
          <p:cNvSpPr>
            <a:spLocks noGrp="1" noChangeArrowheads="1"/>
          </p:cNvSpPr>
          <p:nvPr>
            <p:ph type="body" idx="1"/>
          </p:nvPr>
        </p:nvSpPr>
        <p:spPr>
          <a:xfrm>
            <a:off x="457200" y="1600200"/>
            <a:ext cx="7543800" cy="5257800"/>
          </a:xfrm>
        </p:spPr>
        <p:txBody>
          <a:bodyPr/>
          <a:lstStyle/>
          <a:p>
            <a:r>
              <a:rPr lang="en-US"/>
              <a:t>Sum of torques = 0</a:t>
            </a:r>
          </a:p>
          <a:p>
            <a:r>
              <a:rPr lang="en-US">
                <a:cs typeface="Arial" charset="0"/>
              </a:rPr>
              <a:t>All clockwise torques = all counterclockwise torques</a:t>
            </a:r>
            <a:endParaRPr lang="en-US">
              <a:latin typeface="Cambria Math" pitchFamily="18" charset="0"/>
            </a:endParaRPr>
          </a:p>
          <a:p>
            <a:endParaRPr lang="en-US">
              <a:latin typeface="Cambria Math" pitchFamily="18" charset="0"/>
            </a:endParaRPr>
          </a:p>
          <a:p>
            <a:r>
              <a:rPr lang="el-GR">
                <a:latin typeface="Cambria Math" pitchFamily="18" charset="0"/>
              </a:rPr>
              <a:t>τ</a:t>
            </a:r>
            <a:r>
              <a:rPr lang="en-US" baseline="-25000">
                <a:latin typeface="Cambria Math" pitchFamily="18" charset="0"/>
              </a:rPr>
              <a:t>1cw</a:t>
            </a:r>
            <a:r>
              <a:rPr lang="en-US">
                <a:latin typeface="Cambria Math" pitchFamily="18" charset="0"/>
              </a:rPr>
              <a:t> + </a:t>
            </a:r>
            <a:r>
              <a:rPr lang="el-GR">
                <a:latin typeface="Cambria Math" pitchFamily="18" charset="0"/>
              </a:rPr>
              <a:t>τ</a:t>
            </a:r>
            <a:r>
              <a:rPr lang="en-US" baseline="-25000">
                <a:latin typeface="Cambria Math" pitchFamily="18" charset="0"/>
              </a:rPr>
              <a:t>2cw</a:t>
            </a:r>
            <a:r>
              <a:rPr lang="en-US">
                <a:latin typeface="Cambria Math" pitchFamily="18" charset="0"/>
              </a:rPr>
              <a:t> + … = </a:t>
            </a:r>
            <a:r>
              <a:rPr lang="el-GR">
                <a:latin typeface="Cambria Math" pitchFamily="18" charset="0"/>
              </a:rPr>
              <a:t>τ</a:t>
            </a:r>
            <a:r>
              <a:rPr lang="en-US" baseline="-25000">
                <a:latin typeface="Cambria Math" pitchFamily="18" charset="0"/>
              </a:rPr>
              <a:t>1ccw</a:t>
            </a:r>
            <a:r>
              <a:rPr lang="en-US">
                <a:latin typeface="Cambria Math" pitchFamily="18" charset="0"/>
              </a:rPr>
              <a:t> + </a:t>
            </a:r>
            <a:r>
              <a:rPr lang="el-GR">
                <a:latin typeface="Cambria Math" pitchFamily="18" charset="0"/>
              </a:rPr>
              <a:t>τ</a:t>
            </a:r>
            <a:r>
              <a:rPr lang="en-US" baseline="-25000">
                <a:latin typeface="Cambria Math" pitchFamily="18" charset="0"/>
              </a:rPr>
              <a:t>2ccw</a:t>
            </a:r>
            <a:r>
              <a:rPr lang="en-US">
                <a:latin typeface="Cambria Math" pitchFamily="18" charset="0"/>
              </a:rPr>
              <a:t> + … </a:t>
            </a:r>
          </a:p>
          <a:p>
            <a:r>
              <a:rPr lang="en-US" sz="2400">
                <a:latin typeface="Cambria Math" pitchFamily="18" charset="0"/>
              </a:rPr>
              <a:t>F</a:t>
            </a:r>
            <a:r>
              <a:rPr lang="en-US" sz="2400" baseline="-25000">
                <a:latin typeface="Cambria Math" pitchFamily="18" charset="0"/>
              </a:rPr>
              <a:t>1cw</a:t>
            </a:r>
            <a:r>
              <a:rPr lang="en-US" sz="2400">
                <a:latin typeface="Cambria Math" pitchFamily="18" charset="0"/>
              </a:rPr>
              <a:t>d</a:t>
            </a:r>
            <a:r>
              <a:rPr lang="en-US" sz="2400" baseline="-25000">
                <a:latin typeface="Cambria Math" pitchFamily="18" charset="0"/>
              </a:rPr>
              <a:t>1cw</a:t>
            </a:r>
            <a:r>
              <a:rPr lang="en-US" sz="2400">
                <a:latin typeface="Cambria Math" pitchFamily="18" charset="0"/>
              </a:rPr>
              <a:t> + F</a:t>
            </a:r>
            <a:r>
              <a:rPr lang="en-US" sz="2400" baseline="-25000">
                <a:latin typeface="Cambria Math" pitchFamily="18" charset="0"/>
              </a:rPr>
              <a:t>2cw</a:t>
            </a:r>
            <a:r>
              <a:rPr lang="en-US" sz="2400">
                <a:latin typeface="Cambria Math" pitchFamily="18" charset="0"/>
              </a:rPr>
              <a:t>d</a:t>
            </a:r>
            <a:r>
              <a:rPr lang="en-US" sz="2400" baseline="-25000">
                <a:latin typeface="Cambria Math" pitchFamily="18" charset="0"/>
              </a:rPr>
              <a:t>2cw </a:t>
            </a:r>
            <a:r>
              <a:rPr lang="en-US" sz="2400">
                <a:latin typeface="Cambria Math" pitchFamily="18" charset="0"/>
              </a:rPr>
              <a:t>+ … = F</a:t>
            </a:r>
            <a:r>
              <a:rPr lang="en-US" sz="2400" baseline="-25000">
                <a:latin typeface="Cambria Math" pitchFamily="18" charset="0"/>
              </a:rPr>
              <a:t>1ccw</a:t>
            </a:r>
            <a:r>
              <a:rPr lang="en-US" sz="2400">
                <a:latin typeface="Cambria Math" pitchFamily="18" charset="0"/>
              </a:rPr>
              <a:t>d</a:t>
            </a:r>
            <a:r>
              <a:rPr lang="en-US" sz="2400" baseline="-25000">
                <a:latin typeface="Cambria Math" pitchFamily="18" charset="0"/>
              </a:rPr>
              <a:t>1ccw</a:t>
            </a:r>
            <a:r>
              <a:rPr lang="en-US" sz="2400">
                <a:latin typeface="Cambria Math" pitchFamily="18" charset="0"/>
              </a:rPr>
              <a:t> + F</a:t>
            </a:r>
            <a:r>
              <a:rPr lang="en-US" sz="2400" baseline="-25000">
                <a:latin typeface="Cambria Math" pitchFamily="18" charset="0"/>
              </a:rPr>
              <a:t>2ccw</a:t>
            </a:r>
            <a:r>
              <a:rPr lang="en-US" sz="2400">
                <a:latin typeface="Cambria Math" pitchFamily="18" charset="0"/>
              </a:rPr>
              <a:t>d</a:t>
            </a:r>
            <a:r>
              <a:rPr lang="en-US" sz="2400" baseline="-25000">
                <a:latin typeface="Cambria Math" pitchFamily="18" charset="0"/>
              </a:rPr>
              <a:t>2ccw </a:t>
            </a:r>
            <a:r>
              <a:rPr lang="en-US" sz="2400">
                <a:latin typeface="Cambria Math" pitchFamily="18" charset="0"/>
              </a:rPr>
              <a:t>+ …</a:t>
            </a:r>
            <a:r>
              <a:rPr lang="en-US">
                <a:latin typeface="Cambria Math" pitchFamily="18" charset="0"/>
              </a:rPr>
              <a:t> </a:t>
            </a:r>
          </a:p>
          <a:p>
            <a:pPr>
              <a:buFontTx/>
              <a:buNone/>
            </a:pPr>
            <a:endParaRPr lang="en-US"/>
          </a:p>
        </p:txBody>
      </p:sp>
      <p:pic>
        <p:nvPicPr>
          <p:cNvPr id="49156" name="Picture 4"/>
          <p:cNvPicPr>
            <a:picLocks noChangeAspect="1" noChangeArrowheads="1"/>
          </p:cNvPicPr>
          <p:nvPr/>
        </p:nvPicPr>
        <p:blipFill>
          <a:blip r:embed="rId2" cstate="print"/>
          <a:srcRect/>
          <a:stretch>
            <a:fillRect/>
          </a:stretch>
        </p:blipFill>
        <p:spPr bwMode="auto">
          <a:xfrm>
            <a:off x="6762750" y="1219200"/>
            <a:ext cx="2381250" cy="2609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Center of gravity (CG)</a:t>
            </a:r>
          </a:p>
        </p:txBody>
      </p:sp>
      <p:sp>
        <p:nvSpPr>
          <p:cNvPr id="51203" name="Rectangle 3"/>
          <p:cNvSpPr>
            <a:spLocks noGrp="1" noChangeArrowheads="1"/>
          </p:cNvSpPr>
          <p:nvPr>
            <p:ph type="body" idx="1"/>
          </p:nvPr>
        </p:nvSpPr>
        <p:spPr/>
        <p:txBody>
          <a:bodyPr/>
          <a:lstStyle/>
          <a:p>
            <a:r>
              <a:rPr lang="en-US"/>
              <a:t>The center of gravity of a uniform object is the geometric center.</a:t>
            </a:r>
          </a:p>
        </p:txBody>
      </p:sp>
      <p:pic>
        <p:nvPicPr>
          <p:cNvPr id="51204" name="Picture 4"/>
          <p:cNvPicPr>
            <a:picLocks noChangeAspect="1" noChangeArrowheads="1"/>
          </p:cNvPicPr>
          <p:nvPr/>
        </p:nvPicPr>
        <p:blipFill>
          <a:blip r:embed="rId2" cstate="print"/>
          <a:srcRect/>
          <a:stretch>
            <a:fillRect/>
          </a:stretch>
        </p:blipFill>
        <p:spPr bwMode="auto">
          <a:xfrm>
            <a:off x="3352800" y="3276600"/>
            <a:ext cx="2314575" cy="2381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Non-uniform Objects CGs</a:t>
            </a:r>
          </a:p>
        </p:txBody>
      </p:sp>
      <p:sp>
        <p:nvSpPr>
          <p:cNvPr id="52227" name="Rectangle 3"/>
          <p:cNvSpPr>
            <a:spLocks noGrp="1" noChangeArrowheads="1"/>
          </p:cNvSpPr>
          <p:nvPr>
            <p:ph type="body" idx="1"/>
          </p:nvPr>
        </p:nvSpPr>
        <p:spPr/>
        <p:txBody>
          <a:bodyPr/>
          <a:lstStyle/>
          <a:p>
            <a:endParaRPr lang="en-US"/>
          </a:p>
        </p:txBody>
      </p:sp>
      <p:pic>
        <p:nvPicPr>
          <p:cNvPr id="52228" name="Picture 4"/>
          <p:cNvPicPr>
            <a:picLocks noChangeAspect="1" noChangeArrowheads="1"/>
          </p:cNvPicPr>
          <p:nvPr/>
        </p:nvPicPr>
        <p:blipFill>
          <a:blip r:embed="rId2" cstate="print"/>
          <a:srcRect/>
          <a:stretch>
            <a:fillRect/>
          </a:stretch>
        </p:blipFill>
        <p:spPr bwMode="auto">
          <a:xfrm>
            <a:off x="838200" y="1981200"/>
            <a:ext cx="7467600" cy="3562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457200" y="2057400"/>
            <a:ext cx="8229600" cy="2925763"/>
          </a:xfrm>
        </p:spPr>
        <p:txBody>
          <a:bodyPr/>
          <a:lstStyle/>
          <a:p>
            <a:r>
              <a:rPr lang="en-US"/>
              <a:t>When an object is thrown it will rotate around its center of gravity</a:t>
            </a:r>
            <a:endParaRPr lang="en-US" sz="2400"/>
          </a:p>
        </p:txBody>
      </p:sp>
      <p:pic>
        <p:nvPicPr>
          <p:cNvPr id="55299" name="Picture 3"/>
          <p:cNvPicPr>
            <a:picLocks noChangeAspect="1" noChangeArrowheads="1"/>
          </p:cNvPicPr>
          <p:nvPr/>
        </p:nvPicPr>
        <p:blipFill>
          <a:blip r:embed="rId2" cstate="print"/>
          <a:srcRect/>
          <a:stretch>
            <a:fillRect/>
          </a:stretch>
        </p:blipFill>
        <p:spPr bwMode="auto">
          <a:xfrm>
            <a:off x="1752600" y="4267200"/>
            <a:ext cx="5876925" cy="1819275"/>
          </a:xfrm>
          <a:prstGeom prst="rect">
            <a:avLst/>
          </a:prstGeom>
          <a:noFill/>
          <a:ln w="9525">
            <a:noFill/>
            <a:miter lim="800000"/>
            <a:headEnd/>
            <a:tailEnd/>
          </a:ln>
          <a:effectLst/>
        </p:spPr>
      </p:pic>
      <p:sp>
        <p:nvSpPr>
          <p:cNvPr id="55300" name="Line 4"/>
          <p:cNvSpPr>
            <a:spLocks noChangeShapeType="1"/>
          </p:cNvSpPr>
          <p:nvPr/>
        </p:nvSpPr>
        <p:spPr bwMode="auto">
          <a:xfrm flipV="1">
            <a:off x="914400" y="5410200"/>
            <a:ext cx="762000" cy="76200"/>
          </a:xfrm>
          <a:prstGeom prst="line">
            <a:avLst/>
          </a:prstGeom>
          <a:noFill/>
          <a:ln w="9525">
            <a:solidFill>
              <a:schemeClr val="tx1"/>
            </a:solidFill>
            <a:round/>
            <a:headEnd/>
            <a:tailEnd type="triangle" w="med" len="med"/>
          </a:ln>
          <a:effectLst/>
        </p:spPr>
        <p:txBody>
          <a:bodyPr/>
          <a:lstStyle/>
          <a:p>
            <a:endParaRPr lang="en-US"/>
          </a:p>
        </p:txBody>
      </p:sp>
      <p:sp>
        <p:nvSpPr>
          <p:cNvPr id="55301" name="Line 5"/>
          <p:cNvSpPr>
            <a:spLocks noChangeShapeType="1"/>
          </p:cNvSpPr>
          <p:nvPr/>
        </p:nvSpPr>
        <p:spPr bwMode="auto">
          <a:xfrm flipV="1">
            <a:off x="7696200" y="4953000"/>
            <a:ext cx="838200" cy="76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457200" y="381000"/>
            <a:ext cx="8229600" cy="5745163"/>
          </a:xfrm>
        </p:spPr>
        <p:txBody>
          <a:bodyPr/>
          <a:lstStyle/>
          <a:p>
            <a:pPr>
              <a:buFontTx/>
              <a:buNone/>
            </a:pPr>
            <a:r>
              <a:rPr lang="en-US"/>
              <a:t>Ex. Q: What would be the weight of the block below be to balance out the torques below?</a:t>
            </a:r>
          </a:p>
          <a:p>
            <a:r>
              <a:rPr lang="en-US" sz="2400"/>
              <a:t>In this problem the meter sticks weight does not effect force since its center of gravity is at the fulcrum (d=0)</a:t>
            </a:r>
          </a:p>
          <a:p>
            <a:r>
              <a:rPr lang="en-US" sz="2400"/>
              <a:t>Do not just read the meter stick, determine how far the mass is from the fulcrum.</a:t>
            </a:r>
          </a:p>
        </p:txBody>
      </p:sp>
      <p:pic>
        <p:nvPicPr>
          <p:cNvPr id="57348" name="Picture 4"/>
          <p:cNvPicPr>
            <a:picLocks noChangeAspect="1" noChangeArrowheads="1"/>
          </p:cNvPicPr>
          <p:nvPr/>
        </p:nvPicPr>
        <p:blipFill>
          <a:blip r:embed="rId2" cstate="print"/>
          <a:srcRect/>
          <a:stretch>
            <a:fillRect/>
          </a:stretch>
        </p:blipFill>
        <p:spPr bwMode="auto">
          <a:xfrm>
            <a:off x="2057400" y="3733800"/>
            <a:ext cx="4800600" cy="1933575"/>
          </a:xfrm>
          <a:prstGeom prst="rect">
            <a:avLst/>
          </a:prstGeom>
          <a:noFill/>
          <a:ln w="34925">
            <a:noFill/>
            <a:miter lim="800000"/>
            <a:headEnd/>
            <a:tailEnd/>
          </a:ln>
          <a:effectLst/>
        </p:spPr>
      </p:pic>
      <p:sp>
        <p:nvSpPr>
          <p:cNvPr id="57350" name="Oval 6"/>
          <p:cNvSpPr>
            <a:spLocks noChangeArrowheads="1"/>
          </p:cNvSpPr>
          <p:nvPr/>
        </p:nvSpPr>
        <p:spPr bwMode="auto">
          <a:xfrm>
            <a:off x="4343400" y="4419600"/>
            <a:ext cx="152400" cy="152400"/>
          </a:xfrm>
          <a:prstGeom prst="ellipse">
            <a:avLst/>
          </a:prstGeom>
          <a:solidFill>
            <a:srgbClr val="FF0000"/>
          </a:solidFill>
          <a:ln w="34925">
            <a:solidFill>
              <a:schemeClr val="bg2"/>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457200" y="381000"/>
            <a:ext cx="8229600" cy="5745163"/>
          </a:xfrm>
        </p:spPr>
        <p:txBody>
          <a:bodyPr/>
          <a:lstStyle/>
          <a:p>
            <a:pPr>
              <a:buFontTx/>
              <a:buNone/>
            </a:pPr>
            <a:r>
              <a:rPr lang="en-US"/>
              <a:t>Ex. Q: What would be the weight of the block below be to balance out the torques below?</a:t>
            </a:r>
          </a:p>
          <a:p>
            <a:endParaRPr lang="en-US" sz="2400"/>
          </a:p>
        </p:txBody>
      </p:sp>
      <p:pic>
        <p:nvPicPr>
          <p:cNvPr id="101379" name="Picture 3"/>
          <p:cNvPicPr>
            <a:picLocks noChangeAspect="1" noChangeArrowheads="1"/>
          </p:cNvPicPr>
          <p:nvPr/>
        </p:nvPicPr>
        <p:blipFill>
          <a:blip r:embed="rId3" cstate="print"/>
          <a:srcRect/>
          <a:stretch>
            <a:fillRect/>
          </a:stretch>
        </p:blipFill>
        <p:spPr bwMode="auto">
          <a:xfrm>
            <a:off x="2514600" y="1524000"/>
            <a:ext cx="4800600" cy="1933575"/>
          </a:xfrm>
          <a:prstGeom prst="rect">
            <a:avLst/>
          </a:prstGeom>
          <a:noFill/>
          <a:ln w="34925">
            <a:noFill/>
            <a:miter lim="800000"/>
            <a:headEnd/>
            <a:tailEnd/>
          </a:ln>
          <a:effectLst/>
        </p:spPr>
      </p:pic>
      <p:sp>
        <p:nvSpPr>
          <p:cNvPr id="101380" name="Oval 4"/>
          <p:cNvSpPr>
            <a:spLocks noChangeArrowheads="1"/>
          </p:cNvSpPr>
          <p:nvPr/>
        </p:nvSpPr>
        <p:spPr bwMode="auto">
          <a:xfrm>
            <a:off x="4800600" y="2209800"/>
            <a:ext cx="152400" cy="152400"/>
          </a:xfrm>
          <a:prstGeom prst="ellipse">
            <a:avLst/>
          </a:prstGeom>
          <a:solidFill>
            <a:srgbClr val="FF0000"/>
          </a:solidFill>
          <a:ln w="34925">
            <a:solidFill>
              <a:schemeClr val="bg2"/>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457200" y="304800"/>
            <a:ext cx="8229600" cy="5821363"/>
          </a:xfrm>
        </p:spPr>
        <p:txBody>
          <a:bodyPr/>
          <a:lstStyle/>
          <a:p>
            <a:pPr>
              <a:buFontTx/>
              <a:buNone/>
            </a:pPr>
            <a:r>
              <a:rPr lang="en-US"/>
              <a:t>An objects mass is applied from its center of gravity.</a:t>
            </a:r>
          </a:p>
          <a:p>
            <a:pPr>
              <a:buFontTx/>
              <a:buNone/>
            </a:pPr>
            <a:r>
              <a:rPr lang="en-US" sz="2800"/>
              <a:t>Ex. R: If the meter stick weighed 2N with a center of gravity at the 50cm mark, what would be the weight of the block below be to balance out the torques?</a:t>
            </a:r>
          </a:p>
          <a:p>
            <a:pPr>
              <a:buFontTx/>
              <a:buNone/>
            </a:pPr>
            <a:endParaRPr lang="en-US" sz="2800"/>
          </a:p>
          <a:p>
            <a:pPr>
              <a:buFontTx/>
              <a:buNone/>
            </a:pPr>
            <a:endParaRPr lang="en-US"/>
          </a:p>
        </p:txBody>
      </p:sp>
      <p:pic>
        <p:nvPicPr>
          <p:cNvPr id="56324" name="Picture 4"/>
          <p:cNvPicPr>
            <a:picLocks noChangeAspect="1" noChangeArrowheads="1"/>
          </p:cNvPicPr>
          <p:nvPr/>
        </p:nvPicPr>
        <p:blipFill>
          <a:blip r:embed="rId2" cstate="print"/>
          <a:srcRect/>
          <a:stretch>
            <a:fillRect/>
          </a:stretch>
        </p:blipFill>
        <p:spPr bwMode="auto">
          <a:xfrm>
            <a:off x="2819400" y="2895600"/>
            <a:ext cx="4810125" cy="1876425"/>
          </a:xfrm>
          <a:prstGeom prst="rect">
            <a:avLst/>
          </a:prstGeom>
          <a:noFill/>
          <a:ln w="34925">
            <a:noFill/>
            <a:miter lim="800000"/>
            <a:headEnd/>
            <a:tailEnd/>
          </a:ln>
          <a:effectLst/>
        </p:spPr>
      </p:pic>
      <p:sp>
        <p:nvSpPr>
          <p:cNvPr id="56326" name="Oval 6"/>
          <p:cNvSpPr>
            <a:spLocks noChangeArrowheads="1"/>
          </p:cNvSpPr>
          <p:nvPr/>
        </p:nvSpPr>
        <p:spPr bwMode="auto">
          <a:xfrm>
            <a:off x="5105400" y="3581400"/>
            <a:ext cx="152400" cy="152400"/>
          </a:xfrm>
          <a:prstGeom prst="ellipse">
            <a:avLst/>
          </a:prstGeom>
          <a:solidFill>
            <a:srgbClr val="FF0000"/>
          </a:solidFill>
          <a:ln w="34925">
            <a:solidFill>
              <a:schemeClr val="bg2"/>
            </a:solidFill>
            <a:round/>
            <a:headEnd/>
            <a:tailEnd/>
          </a:ln>
          <a:effectLst/>
        </p:spPr>
        <p:txBody>
          <a:bodyPr wrap="none" anchor="ctr"/>
          <a:lstStyle/>
          <a:p>
            <a:endParaRPr lang="en-US"/>
          </a:p>
        </p:txBody>
      </p:sp>
      <p:sp>
        <p:nvSpPr>
          <p:cNvPr id="56327" name="Line 7"/>
          <p:cNvSpPr>
            <a:spLocks noChangeShapeType="1"/>
          </p:cNvSpPr>
          <p:nvPr/>
        </p:nvSpPr>
        <p:spPr bwMode="auto">
          <a:xfrm>
            <a:off x="5181600" y="3657600"/>
            <a:ext cx="0" cy="838200"/>
          </a:xfrm>
          <a:prstGeom prst="line">
            <a:avLst/>
          </a:prstGeom>
          <a:noFill/>
          <a:ln w="34925">
            <a:solidFill>
              <a:schemeClr val="bg2"/>
            </a:solidFill>
            <a:round/>
            <a:headEnd/>
            <a:tailEnd type="triangle" w="med" len="med"/>
          </a:ln>
          <a:effectLst/>
        </p:spPr>
        <p:txBody>
          <a:bodyPr/>
          <a:lstStyle/>
          <a:p>
            <a:endParaRPr lang="en-US"/>
          </a:p>
        </p:txBody>
      </p:sp>
      <p:sp>
        <p:nvSpPr>
          <p:cNvPr id="56328" name="Text Box 8"/>
          <p:cNvSpPr txBox="1">
            <a:spLocks noChangeArrowheads="1"/>
          </p:cNvSpPr>
          <p:nvPr/>
        </p:nvSpPr>
        <p:spPr bwMode="auto">
          <a:xfrm>
            <a:off x="4572000" y="3962400"/>
            <a:ext cx="685800" cy="457200"/>
          </a:xfrm>
          <a:prstGeom prst="rect">
            <a:avLst/>
          </a:prstGeom>
          <a:noFill/>
          <a:ln w="34925">
            <a:noFill/>
            <a:miter lim="800000"/>
            <a:headEnd/>
            <a:tailEnd/>
          </a:ln>
          <a:effectLst/>
        </p:spPr>
        <p:txBody>
          <a:bodyPr>
            <a:spAutoFit/>
          </a:bodyPr>
          <a:lstStyle/>
          <a:p>
            <a:pPr>
              <a:spcBef>
                <a:spcPct val="50000"/>
              </a:spcBef>
            </a:pPr>
            <a:r>
              <a:rPr lang="en-US" sz="2400"/>
              <a:t>2N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xfrm>
            <a:off x="457200" y="304800"/>
            <a:ext cx="8229600" cy="5821363"/>
          </a:xfrm>
        </p:spPr>
        <p:txBody>
          <a:bodyPr/>
          <a:lstStyle/>
          <a:p>
            <a:pPr>
              <a:buFontTx/>
              <a:buNone/>
            </a:pPr>
            <a:r>
              <a:rPr lang="en-US"/>
              <a:t>An objects mass is applied from its center of gravity.</a:t>
            </a:r>
          </a:p>
          <a:p>
            <a:pPr>
              <a:buFontTx/>
              <a:buNone/>
            </a:pPr>
            <a:r>
              <a:rPr lang="en-US" sz="2800"/>
              <a:t>Ex. R: If the meter stick weighed 2N with a center of gravity at the 50cm mark, what would be the weight of the block below be to balance out the torques?</a:t>
            </a:r>
          </a:p>
          <a:p>
            <a:pPr>
              <a:buFontTx/>
              <a:buNone/>
            </a:pPr>
            <a:endParaRPr lang="en-US" sz="2800"/>
          </a:p>
          <a:p>
            <a:pPr>
              <a:buFontTx/>
              <a:buNone/>
            </a:pPr>
            <a:endParaRPr lang="en-US"/>
          </a:p>
        </p:txBody>
      </p:sp>
      <p:pic>
        <p:nvPicPr>
          <p:cNvPr id="102403" name="Picture 3"/>
          <p:cNvPicPr>
            <a:picLocks noChangeAspect="1" noChangeArrowheads="1"/>
          </p:cNvPicPr>
          <p:nvPr/>
        </p:nvPicPr>
        <p:blipFill>
          <a:blip r:embed="rId3" cstate="print"/>
          <a:srcRect/>
          <a:stretch>
            <a:fillRect/>
          </a:stretch>
        </p:blipFill>
        <p:spPr bwMode="auto">
          <a:xfrm>
            <a:off x="2819400" y="2895600"/>
            <a:ext cx="4810125" cy="1876425"/>
          </a:xfrm>
          <a:prstGeom prst="rect">
            <a:avLst/>
          </a:prstGeom>
          <a:noFill/>
          <a:ln w="34925">
            <a:noFill/>
            <a:miter lim="800000"/>
            <a:headEnd/>
            <a:tailEnd/>
          </a:ln>
          <a:effectLst/>
        </p:spPr>
      </p:pic>
      <p:sp>
        <p:nvSpPr>
          <p:cNvPr id="102404" name="Oval 4"/>
          <p:cNvSpPr>
            <a:spLocks noChangeArrowheads="1"/>
          </p:cNvSpPr>
          <p:nvPr/>
        </p:nvSpPr>
        <p:spPr bwMode="auto">
          <a:xfrm>
            <a:off x="5105400" y="3581400"/>
            <a:ext cx="152400" cy="152400"/>
          </a:xfrm>
          <a:prstGeom prst="ellipse">
            <a:avLst/>
          </a:prstGeom>
          <a:solidFill>
            <a:srgbClr val="FF0000"/>
          </a:solidFill>
          <a:ln w="34925">
            <a:solidFill>
              <a:schemeClr val="bg2"/>
            </a:solidFill>
            <a:round/>
            <a:headEnd/>
            <a:tailEnd/>
          </a:ln>
          <a:effectLst/>
        </p:spPr>
        <p:txBody>
          <a:bodyPr wrap="none" anchor="ctr"/>
          <a:lstStyle/>
          <a:p>
            <a:endParaRPr lang="en-US"/>
          </a:p>
        </p:txBody>
      </p:sp>
      <p:sp>
        <p:nvSpPr>
          <p:cNvPr id="102405" name="Line 5"/>
          <p:cNvSpPr>
            <a:spLocks noChangeShapeType="1"/>
          </p:cNvSpPr>
          <p:nvPr/>
        </p:nvSpPr>
        <p:spPr bwMode="auto">
          <a:xfrm>
            <a:off x="5181600" y="3657600"/>
            <a:ext cx="0" cy="838200"/>
          </a:xfrm>
          <a:prstGeom prst="line">
            <a:avLst/>
          </a:prstGeom>
          <a:noFill/>
          <a:ln w="34925">
            <a:solidFill>
              <a:schemeClr val="bg2"/>
            </a:solidFill>
            <a:round/>
            <a:headEnd/>
            <a:tailEnd type="triangle" w="med" len="med"/>
          </a:ln>
          <a:effectLst/>
        </p:spPr>
        <p:txBody>
          <a:bodyPr/>
          <a:lstStyle/>
          <a:p>
            <a:endParaRPr lang="en-US"/>
          </a:p>
        </p:txBody>
      </p:sp>
      <p:sp>
        <p:nvSpPr>
          <p:cNvPr id="102406" name="Text Box 6"/>
          <p:cNvSpPr txBox="1">
            <a:spLocks noChangeArrowheads="1"/>
          </p:cNvSpPr>
          <p:nvPr/>
        </p:nvSpPr>
        <p:spPr bwMode="auto">
          <a:xfrm>
            <a:off x="4572000" y="3962400"/>
            <a:ext cx="685800" cy="457200"/>
          </a:xfrm>
          <a:prstGeom prst="rect">
            <a:avLst/>
          </a:prstGeom>
          <a:noFill/>
          <a:ln w="34925">
            <a:noFill/>
            <a:miter lim="800000"/>
            <a:headEnd/>
            <a:tailEnd/>
          </a:ln>
          <a:effectLst/>
        </p:spPr>
        <p:txBody>
          <a:bodyPr>
            <a:spAutoFit/>
          </a:bodyPr>
          <a:lstStyle/>
          <a:p>
            <a:pPr>
              <a:spcBef>
                <a:spcPct val="50000"/>
              </a:spcBef>
            </a:pPr>
            <a:r>
              <a:rPr lang="en-US" sz="2400"/>
              <a:t>2N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Rules for toppling</a:t>
            </a:r>
          </a:p>
        </p:txBody>
      </p:sp>
      <p:sp>
        <p:nvSpPr>
          <p:cNvPr id="54275" name="Rectangle 3"/>
          <p:cNvSpPr>
            <a:spLocks noGrp="1" noChangeArrowheads="1"/>
          </p:cNvSpPr>
          <p:nvPr>
            <p:ph type="body" idx="1"/>
          </p:nvPr>
        </p:nvSpPr>
        <p:spPr>
          <a:xfrm>
            <a:off x="457200" y="1600200"/>
            <a:ext cx="5410200" cy="4525963"/>
          </a:xfrm>
        </p:spPr>
        <p:txBody>
          <a:bodyPr/>
          <a:lstStyle/>
          <a:p>
            <a:r>
              <a:rPr lang="en-US"/>
              <a:t>If the center of gravity lies outside the area of support an object will topple over.</a:t>
            </a:r>
          </a:p>
        </p:txBody>
      </p:sp>
      <p:pic>
        <p:nvPicPr>
          <p:cNvPr id="54276" name="Picture 4"/>
          <p:cNvPicPr>
            <a:picLocks noChangeAspect="1" noChangeArrowheads="1"/>
          </p:cNvPicPr>
          <p:nvPr/>
        </p:nvPicPr>
        <p:blipFill>
          <a:blip r:embed="rId2" cstate="print"/>
          <a:srcRect/>
          <a:stretch>
            <a:fillRect/>
          </a:stretch>
        </p:blipFill>
        <p:spPr bwMode="auto">
          <a:xfrm>
            <a:off x="6096000" y="1676400"/>
            <a:ext cx="2587625"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Work</a:t>
            </a:r>
          </a:p>
        </p:txBody>
      </p:sp>
      <p:sp>
        <p:nvSpPr>
          <p:cNvPr id="6147" name="Rectangle 3"/>
          <p:cNvSpPr>
            <a:spLocks noGrp="1" noChangeArrowheads="1"/>
          </p:cNvSpPr>
          <p:nvPr>
            <p:ph type="body" idx="1"/>
          </p:nvPr>
        </p:nvSpPr>
        <p:spPr>
          <a:xfrm>
            <a:off x="533400" y="1447800"/>
            <a:ext cx="5486400" cy="5181600"/>
          </a:xfrm>
        </p:spPr>
        <p:txBody>
          <a:bodyPr/>
          <a:lstStyle/>
          <a:p>
            <a:r>
              <a:rPr lang="en-US" b="1"/>
              <a:t>W=Fd</a:t>
            </a:r>
          </a:p>
          <a:p>
            <a:endParaRPr lang="en-US" b="1"/>
          </a:p>
          <a:p>
            <a:r>
              <a:rPr lang="en-US"/>
              <a:t>No work is done if the object does not travel a distance</a:t>
            </a:r>
          </a:p>
          <a:p>
            <a:endParaRPr lang="en-US" b="1"/>
          </a:p>
          <a:p>
            <a:endParaRPr lang="en-US"/>
          </a:p>
        </p:txBody>
      </p:sp>
      <p:pic>
        <p:nvPicPr>
          <p:cNvPr id="6158" name="Picture 14" descr="MM900236462[1]"/>
          <p:cNvPicPr>
            <a:picLocks noChangeAspect="1" noChangeArrowheads="1" noCrop="1"/>
          </p:cNvPicPr>
          <p:nvPr/>
        </p:nvPicPr>
        <p:blipFill>
          <a:blip r:embed="rId2" cstate="print"/>
          <a:srcRect/>
          <a:stretch>
            <a:fillRect/>
          </a:stretch>
        </p:blipFill>
        <p:spPr bwMode="auto">
          <a:xfrm flipH="1">
            <a:off x="5029200" y="1828800"/>
            <a:ext cx="3857625" cy="41148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457200" y="685800"/>
            <a:ext cx="8229600" cy="5440363"/>
          </a:xfrm>
        </p:spPr>
        <p:txBody>
          <a:bodyPr/>
          <a:lstStyle/>
          <a:p>
            <a:pPr marL="609600" indent="-609600">
              <a:buFontTx/>
              <a:buNone/>
            </a:pPr>
            <a:r>
              <a:rPr lang="en-US"/>
              <a:t>Problem Set 3</a:t>
            </a:r>
          </a:p>
          <a:p>
            <a:pPr marL="609600" indent="-609600">
              <a:buFontTx/>
              <a:buAutoNum type="arabicPeriod"/>
            </a:pPr>
            <a:r>
              <a:rPr lang="en-US"/>
              <a:t>Sam tightens a bolt in his bicycle by exerting a 15 N force on his wrench at a distance of 0.10 m from the fulcrum.  How much torque must Sam produce to turn the bolt?</a:t>
            </a:r>
          </a:p>
          <a:p>
            <a:pPr marL="609600" indent="-609600">
              <a:buFontTx/>
              <a:buAutoNum type="arabicPeriod"/>
            </a:pPr>
            <a:endParaRPr lang="en-US"/>
          </a:p>
          <a:p>
            <a:pPr marL="609600" indent="-609600">
              <a:buFontTx/>
              <a:buNone/>
            </a:pPr>
            <a:r>
              <a:rPr lang="en-US"/>
              <a:t>2. John weighs 600N and is sitting 1.5 m from the fulcrum.  Where must a 450N Mary move to balance Johns weight?</a:t>
            </a:r>
          </a:p>
          <a:p>
            <a:pPr marL="609600" indent="-609600">
              <a:buFontTx/>
              <a:buAutoNum type="arabicPeriod"/>
            </a:pPr>
            <a:endParaRPr lang="en-US"/>
          </a:p>
          <a:p>
            <a:pPr marL="609600" indent="-609600"/>
            <a:endParaRPr lang="en-US"/>
          </a:p>
        </p:txBody>
      </p:sp>
      <p:pic>
        <p:nvPicPr>
          <p:cNvPr id="79877" name="Picture 5" descr="MC900334346[1]"/>
          <p:cNvPicPr>
            <a:picLocks noChangeAspect="1" noChangeArrowheads="1"/>
          </p:cNvPicPr>
          <p:nvPr/>
        </p:nvPicPr>
        <p:blipFill>
          <a:blip r:embed="rId2" cstate="print"/>
          <a:srcRect/>
          <a:stretch>
            <a:fillRect/>
          </a:stretch>
        </p:blipFill>
        <p:spPr bwMode="auto">
          <a:xfrm>
            <a:off x="6477000" y="228600"/>
            <a:ext cx="1814513" cy="944563"/>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457200" y="685800"/>
            <a:ext cx="8229600" cy="5440363"/>
          </a:xfrm>
        </p:spPr>
        <p:txBody>
          <a:bodyPr/>
          <a:lstStyle/>
          <a:p>
            <a:pPr marL="609600" indent="-609600">
              <a:buFontTx/>
              <a:buNone/>
            </a:pPr>
            <a:r>
              <a:rPr lang="en-US"/>
              <a:t>Problem Set 3</a:t>
            </a:r>
          </a:p>
          <a:p>
            <a:pPr marL="609600" indent="-609600">
              <a:buFontTx/>
              <a:buAutoNum type="arabicPeriod"/>
            </a:pPr>
            <a:r>
              <a:rPr lang="en-US"/>
              <a:t>Sam tightens a bolt in his bicycle by exerting a 15 N force on his wrench at a distance of 0.10 m from the fulcrum.  How much torque must Sam produce to turn the bolt?</a:t>
            </a:r>
          </a:p>
          <a:p>
            <a:pPr marL="609600" indent="-609600">
              <a:buFontTx/>
              <a:buNone/>
            </a:pPr>
            <a:endParaRPr lang="en-US"/>
          </a:p>
          <a:p>
            <a:pPr marL="609600" indent="-609600"/>
            <a:endParaRPr lang="en-US"/>
          </a:p>
        </p:txBody>
      </p:sp>
      <p:pic>
        <p:nvPicPr>
          <p:cNvPr id="103427" name="Picture 3" descr="MC900334346[1]"/>
          <p:cNvPicPr>
            <a:picLocks noChangeAspect="1" noChangeArrowheads="1"/>
          </p:cNvPicPr>
          <p:nvPr/>
        </p:nvPicPr>
        <p:blipFill>
          <a:blip r:embed="rId3" cstate="print"/>
          <a:srcRect/>
          <a:stretch>
            <a:fillRect/>
          </a:stretch>
        </p:blipFill>
        <p:spPr bwMode="auto">
          <a:xfrm>
            <a:off x="6477000" y="228600"/>
            <a:ext cx="1814513" cy="944563"/>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457200" y="685800"/>
            <a:ext cx="8229600" cy="5440363"/>
          </a:xfrm>
        </p:spPr>
        <p:txBody>
          <a:bodyPr/>
          <a:lstStyle/>
          <a:p>
            <a:pPr marL="609600" indent="-609600">
              <a:buFontTx/>
              <a:buNone/>
            </a:pPr>
            <a:r>
              <a:rPr lang="en-US"/>
              <a:t>Problem Set 3</a:t>
            </a:r>
          </a:p>
          <a:p>
            <a:pPr marL="609600" indent="-609600">
              <a:buFontTx/>
              <a:buNone/>
            </a:pPr>
            <a:r>
              <a:rPr lang="en-US"/>
              <a:t>2. John weighs 600N and is sitting 1.5 m from the fulcrum.  Where must a 450N Mary move to balance Johns weight?</a:t>
            </a:r>
          </a:p>
          <a:p>
            <a:pPr marL="609600" indent="-609600"/>
            <a:endParaRPr lang="en-US"/>
          </a:p>
          <a:p>
            <a:pPr marL="609600" indent="-609600"/>
            <a:endParaRPr lang="en-US"/>
          </a:p>
        </p:txBody>
      </p:sp>
      <p:pic>
        <p:nvPicPr>
          <p:cNvPr id="104451" name="Picture 3" descr="MC900334346[1]"/>
          <p:cNvPicPr>
            <a:picLocks noChangeAspect="1" noChangeArrowheads="1"/>
          </p:cNvPicPr>
          <p:nvPr/>
        </p:nvPicPr>
        <p:blipFill>
          <a:blip r:embed="rId3" cstate="print"/>
          <a:srcRect/>
          <a:stretch>
            <a:fillRect/>
          </a:stretch>
        </p:blipFill>
        <p:spPr bwMode="auto">
          <a:xfrm>
            <a:off x="6477000" y="228600"/>
            <a:ext cx="1814513" cy="944563"/>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Mechanical Energy</a:t>
            </a:r>
          </a:p>
        </p:txBody>
      </p:sp>
      <p:sp>
        <p:nvSpPr>
          <p:cNvPr id="58371" name="Rectangle 3"/>
          <p:cNvSpPr>
            <a:spLocks noGrp="1" noChangeArrowheads="1"/>
          </p:cNvSpPr>
          <p:nvPr>
            <p:ph type="body" idx="1"/>
          </p:nvPr>
        </p:nvSpPr>
        <p:spPr/>
        <p:txBody>
          <a:bodyPr/>
          <a:lstStyle/>
          <a:p>
            <a:r>
              <a:rPr lang="en-US" sz="2800"/>
              <a:t>Mechanical energy- the energy due to the position of something or the movement of something.</a:t>
            </a:r>
          </a:p>
          <a:p>
            <a:endParaRPr lang="en-US" sz="2800"/>
          </a:p>
          <a:p>
            <a:r>
              <a:rPr lang="en-US" sz="2800"/>
              <a:t>Two types of Mechanical energy</a:t>
            </a:r>
          </a:p>
          <a:p>
            <a:pPr lvl="1"/>
            <a:r>
              <a:rPr lang="en-US" sz="2400"/>
              <a:t>Kinetic Energy</a:t>
            </a:r>
          </a:p>
          <a:p>
            <a:pPr lvl="1"/>
            <a:r>
              <a:rPr lang="en-US" sz="2400"/>
              <a:t>Potential Energy</a:t>
            </a:r>
          </a:p>
          <a:p>
            <a:pPr lvl="1"/>
            <a:endParaRPr lang="en-US" sz="2400"/>
          </a:p>
          <a:p>
            <a:r>
              <a:rPr lang="en-US" sz="2800"/>
              <a:t>The unit for all energy and work is the </a:t>
            </a:r>
            <a:r>
              <a:rPr lang="en-US" sz="2800" b="1" u="sng"/>
              <a:t>Joule</a:t>
            </a:r>
          </a:p>
          <a:p>
            <a:pPr lvl="1"/>
            <a:endParaRPr lang="en-US" sz="240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0"/>
            <a:ext cx="8229600" cy="685800"/>
          </a:xfrm>
        </p:spPr>
        <p:txBody>
          <a:bodyPr/>
          <a:lstStyle/>
          <a:p>
            <a:r>
              <a:rPr lang="en-US" sz="4000"/>
              <a:t>Potential Energy (PE)</a:t>
            </a:r>
          </a:p>
        </p:txBody>
      </p:sp>
      <p:sp>
        <p:nvSpPr>
          <p:cNvPr id="59395" name="Rectangle 3"/>
          <p:cNvSpPr>
            <a:spLocks noGrp="1" noChangeArrowheads="1"/>
          </p:cNvSpPr>
          <p:nvPr>
            <p:ph type="body" idx="1"/>
          </p:nvPr>
        </p:nvSpPr>
        <p:spPr>
          <a:xfrm>
            <a:off x="0" y="914400"/>
            <a:ext cx="9144000" cy="5715000"/>
          </a:xfrm>
        </p:spPr>
        <p:txBody>
          <a:bodyPr/>
          <a:lstStyle/>
          <a:p>
            <a:r>
              <a:rPr lang="en-US" b="1"/>
              <a:t>Potential Energy-</a:t>
            </a:r>
            <a:r>
              <a:rPr lang="en-US"/>
              <a:t> Energy that is stored</a:t>
            </a:r>
          </a:p>
          <a:p>
            <a:endParaRPr lang="en-US"/>
          </a:p>
          <a:p>
            <a:pPr lvl="1"/>
            <a:r>
              <a:rPr lang="en-US" b="1"/>
              <a:t>Elastic Potential Energy-</a:t>
            </a:r>
            <a:r>
              <a:rPr lang="en-US"/>
              <a:t> caused by a stretched or compressed spring</a:t>
            </a:r>
          </a:p>
          <a:p>
            <a:endParaRPr lang="en-US"/>
          </a:p>
          <a:p>
            <a:pPr lvl="1"/>
            <a:r>
              <a:rPr lang="en-US" b="1"/>
              <a:t>Chemical Energy-</a:t>
            </a:r>
            <a:r>
              <a:rPr lang="en-US"/>
              <a:t> energy in a substance </a:t>
            </a:r>
            <a:r>
              <a:rPr lang="en-US" sz="2000"/>
              <a:t>(energy of position at a subatomic level released when electric charges within and between molecules are altered)</a:t>
            </a:r>
          </a:p>
          <a:p>
            <a:endParaRPr lang="en-US"/>
          </a:p>
          <a:p>
            <a:pPr lvl="1"/>
            <a:r>
              <a:rPr lang="en-US" b="1"/>
              <a:t>Gravitational Potential Energy- </a:t>
            </a:r>
            <a:r>
              <a:rPr lang="en-US"/>
              <a:t>energy due to an elevated position</a:t>
            </a:r>
            <a:endParaRPr lang="en-US" b="1"/>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Elastic Potential Energy</a:t>
            </a:r>
          </a:p>
        </p:txBody>
      </p:sp>
      <p:sp>
        <p:nvSpPr>
          <p:cNvPr id="60419" name="Rectangle 3"/>
          <p:cNvSpPr>
            <a:spLocks noGrp="1" noChangeArrowheads="1"/>
          </p:cNvSpPr>
          <p:nvPr>
            <p:ph type="body" idx="1"/>
          </p:nvPr>
        </p:nvSpPr>
        <p:spPr>
          <a:xfrm>
            <a:off x="228600" y="1600200"/>
            <a:ext cx="8915400" cy="4876800"/>
          </a:xfrm>
        </p:spPr>
        <p:txBody>
          <a:bodyPr/>
          <a:lstStyle/>
          <a:p>
            <a:r>
              <a:rPr lang="en-US"/>
              <a:t>Elastic potential energy = (F)(d)</a:t>
            </a:r>
          </a:p>
          <a:p>
            <a:r>
              <a:rPr lang="en-US"/>
              <a:t>Elastic potential energy equals the work done to store it</a:t>
            </a:r>
          </a:p>
          <a:p>
            <a:endParaRPr lang="en-US"/>
          </a:p>
          <a:p>
            <a:r>
              <a:rPr lang="en-US"/>
              <a:t>PE = (F)(d)</a:t>
            </a:r>
          </a:p>
          <a:p>
            <a:pPr>
              <a:buFontTx/>
              <a:buNone/>
            </a:pPr>
            <a:endParaRPr lang="en-US" sz="2800"/>
          </a:p>
          <a:p>
            <a:pPr>
              <a:buFontTx/>
              <a:buNone/>
            </a:pPr>
            <a:r>
              <a:rPr lang="en-US" sz="2800" b="1"/>
              <a:t>Ex S: How much potential energy</a:t>
            </a:r>
          </a:p>
          <a:p>
            <a:pPr>
              <a:buFontTx/>
              <a:buNone/>
            </a:pPr>
            <a:r>
              <a:rPr lang="en-US" sz="2800" b="1"/>
              <a:t>is in a bow pulled back 0.40m with a force of 50N?</a:t>
            </a:r>
          </a:p>
        </p:txBody>
      </p:sp>
      <p:pic>
        <p:nvPicPr>
          <p:cNvPr id="60420" name="Picture 4"/>
          <p:cNvPicPr>
            <a:picLocks noChangeAspect="1" noChangeArrowheads="1"/>
          </p:cNvPicPr>
          <p:nvPr/>
        </p:nvPicPr>
        <p:blipFill>
          <a:blip r:embed="rId2" cstate="print"/>
          <a:srcRect/>
          <a:stretch>
            <a:fillRect/>
          </a:stretch>
        </p:blipFill>
        <p:spPr bwMode="auto">
          <a:xfrm>
            <a:off x="7162800" y="2895600"/>
            <a:ext cx="1730375" cy="209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Elastic Potential Energy</a:t>
            </a:r>
          </a:p>
        </p:txBody>
      </p:sp>
      <p:sp>
        <p:nvSpPr>
          <p:cNvPr id="105475" name="Rectangle 3"/>
          <p:cNvSpPr>
            <a:spLocks noGrp="1" noChangeArrowheads="1"/>
          </p:cNvSpPr>
          <p:nvPr>
            <p:ph type="body" idx="1"/>
          </p:nvPr>
        </p:nvSpPr>
        <p:spPr>
          <a:xfrm>
            <a:off x="228600" y="1600200"/>
            <a:ext cx="8915400" cy="4876800"/>
          </a:xfrm>
        </p:spPr>
        <p:txBody>
          <a:bodyPr/>
          <a:lstStyle/>
          <a:p>
            <a:pPr>
              <a:buFontTx/>
              <a:buNone/>
            </a:pPr>
            <a:r>
              <a:rPr lang="en-US" b="1"/>
              <a:t>Ex S: How much potential energy</a:t>
            </a:r>
          </a:p>
          <a:p>
            <a:pPr>
              <a:buFontTx/>
              <a:buNone/>
            </a:pPr>
            <a:r>
              <a:rPr lang="en-US" b="1"/>
              <a:t>is in a bow pulled back 0.40m with a force of 50N?</a:t>
            </a:r>
          </a:p>
        </p:txBody>
      </p:sp>
      <p:pic>
        <p:nvPicPr>
          <p:cNvPr id="105476" name="Picture 4"/>
          <p:cNvPicPr>
            <a:picLocks noChangeAspect="1" noChangeArrowheads="1"/>
          </p:cNvPicPr>
          <p:nvPr/>
        </p:nvPicPr>
        <p:blipFill>
          <a:blip r:embed="rId3" cstate="print"/>
          <a:srcRect/>
          <a:stretch>
            <a:fillRect/>
          </a:stretch>
        </p:blipFill>
        <p:spPr bwMode="auto">
          <a:xfrm>
            <a:off x="7162800" y="2895600"/>
            <a:ext cx="1730375" cy="209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Gravitational Potential Energy</a:t>
            </a:r>
          </a:p>
        </p:txBody>
      </p:sp>
      <p:sp>
        <p:nvSpPr>
          <p:cNvPr id="61443" name="Rectangle 3"/>
          <p:cNvSpPr>
            <a:spLocks noGrp="1" noChangeArrowheads="1"/>
          </p:cNvSpPr>
          <p:nvPr>
            <p:ph type="body" idx="1"/>
          </p:nvPr>
        </p:nvSpPr>
        <p:spPr>
          <a:xfrm>
            <a:off x="228600" y="1600200"/>
            <a:ext cx="8915400" cy="4876800"/>
          </a:xfrm>
        </p:spPr>
        <p:txBody>
          <a:bodyPr/>
          <a:lstStyle/>
          <a:p>
            <a:pPr>
              <a:lnSpc>
                <a:spcPct val="80000"/>
              </a:lnSpc>
            </a:pPr>
            <a:r>
              <a:rPr lang="en-US" sz="2400"/>
              <a:t>Gravitational potential energy is also equal to the work done to store it</a:t>
            </a:r>
          </a:p>
          <a:p>
            <a:pPr>
              <a:lnSpc>
                <a:spcPct val="80000"/>
              </a:lnSpc>
            </a:pPr>
            <a:endParaRPr lang="en-US" sz="2400"/>
          </a:p>
          <a:p>
            <a:pPr>
              <a:lnSpc>
                <a:spcPct val="80000"/>
              </a:lnSpc>
            </a:pPr>
            <a:r>
              <a:rPr lang="en-US" sz="2400"/>
              <a:t>Gravitational potential energy = weight x height</a:t>
            </a:r>
          </a:p>
          <a:p>
            <a:pPr>
              <a:lnSpc>
                <a:spcPct val="80000"/>
              </a:lnSpc>
            </a:pPr>
            <a:endParaRPr lang="en-US" sz="2400"/>
          </a:p>
          <a:p>
            <a:pPr>
              <a:lnSpc>
                <a:spcPct val="80000"/>
              </a:lnSpc>
            </a:pPr>
            <a:r>
              <a:rPr lang="en-US" sz="2400"/>
              <a:t>PE= F</a:t>
            </a:r>
            <a:r>
              <a:rPr lang="en-US" sz="2400" baseline="-25000"/>
              <a:t>w</a:t>
            </a:r>
            <a:r>
              <a:rPr lang="en-US" sz="2400"/>
              <a:t>h               or                     PE= mgh</a:t>
            </a:r>
          </a:p>
          <a:p>
            <a:pPr>
              <a:lnSpc>
                <a:spcPct val="80000"/>
              </a:lnSpc>
              <a:buFontTx/>
              <a:buNone/>
            </a:pPr>
            <a:endParaRPr lang="en-US" sz="2000"/>
          </a:p>
          <a:p>
            <a:pPr>
              <a:lnSpc>
                <a:spcPct val="80000"/>
              </a:lnSpc>
              <a:buFontTx/>
              <a:buNone/>
            </a:pPr>
            <a:endParaRPr lang="en-US" sz="2000"/>
          </a:p>
          <a:p>
            <a:pPr>
              <a:lnSpc>
                <a:spcPct val="80000"/>
              </a:lnSpc>
              <a:buFontTx/>
              <a:buNone/>
            </a:pPr>
            <a:r>
              <a:rPr lang="en-US" sz="2000"/>
              <a:t>The more height or more mass the more PE</a:t>
            </a:r>
          </a:p>
          <a:p>
            <a:pPr>
              <a:lnSpc>
                <a:spcPct val="80000"/>
              </a:lnSpc>
              <a:buFontTx/>
              <a:buNone/>
            </a:pPr>
            <a:endParaRPr lang="en-US" sz="2000" b="1"/>
          </a:p>
          <a:p>
            <a:pPr>
              <a:lnSpc>
                <a:spcPct val="80000"/>
              </a:lnSpc>
              <a:buFontTx/>
              <a:buNone/>
            </a:pPr>
            <a:endParaRPr lang="en-US" sz="2000" b="1"/>
          </a:p>
          <a:p>
            <a:pPr>
              <a:lnSpc>
                <a:spcPct val="80000"/>
              </a:lnSpc>
              <a:buFontTx/>
              <a:buNone/>
            </a:pPr>
            <a:r>
              <a:rPr lang="en-US" sz="2000" b="1"/>
              <a:t>Ex T: How much potential energy</a:t>
            </a:r>
          </a:p>
          <a:p>
            <a:pPr>
              <a:lnSpc>
                <a:spcPct val="80000"/>
              </a:lnSpc>
              <a:buFontTx/>
              <a:buNone/>
            </a:pPr>
            <a:r>
              <a:rPr lang="en-US" sz="2000" b="1"/>
              <a:t>is in a  50kg boulder 3.5m off the ground?</a:t>
            </a:r>
          </a:p>
        </p:txBody>
      </p:sp>
      <p:pic>
        <p:nvPicPr>
          <p:cNvPr id="61444" name="Picture 4"/>
          <p:cNvPicPr>
            <a:picLocks noChangeAspect="1" noChangeArrowheads="1"/>
          </p:cNvPicPr>
          <p:nvPr/>
        </p:nvPicPr>
        <p:blipFill>
          <a:blip r:embed="rId2" cstate="print"/>
          <a:srcRect/>
          <a:stretch>
            <a:fillRect/>
          </a:stretch>
        </p:blipFill>
        <p:spPr bwMode="auto">
          <a:xfrm>
            <a:off x="7772400" y="4114800"/>
            <a:ext cx="90805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Gravitational Potential Energy</a:t>
            </a:r>
          </a:p>
        </p:txBody>
      </p:sp>
      <p:sp>
        <p:nvSpPr>
          <p:cNvPr id="106499" name="Rectangle 3"/>
          <p:cNvSpPr>
            <a:spLocks noGrp="1" noChangeArrowheads="1"/>
          </p:cNvSpPr>
          <p:nvPr>
            <p:ph type="body" idx="1"/>
          </p:nvPr>
        </p:nvSpPr>
        <p:spPr>
          <a:xfrm>
            <a:off x="228600" y="1600200"/>
            <a:ext cx="8915400" cy="4876800"/>
          </a:xfrm>
        </p:spPr>
        <p:txBody>
          <a:bodyPr/>
          <a:lstStyle/>
          <a:p>
            <a:pPr>
              <a:buFontTx/>
              <a:buNone/>
            </a:pPr>
            <a:r>
              <a:rPr lang="en-US" b="1"/>
              <a:t>Ex T: How much potential energy</a:t>
            </a:r>
          </a:p>
          <a:p>
            <a:pPr>
              <a:buFontTx/>
              <a:buNone/>
            </a:pPr>
            <a:r>
              <a:rPr lang="en-US" b="1"/>
              <a:t>is in a  50kg boulder 3.5m off the ground?</a:t>
            </a:r>
          </a:p>
        </p:txBody>
      </p:sp>
      <p:pic>
        <p:nvPicPr>
          <p:cNvPr id="106500" name="Picture 4"/>
          <p:cNvPicPr>
            <a:picLocks noChangeAspect="1" noChangeArrowheads="1"/>
          </p:cNvPicPr>
          <p:nvPr/>
        </p:nvPicPr>
        <p:blipFill>
          <a:blip r:embed="rId3" cstate="print"/>
          <a:srcRect/>
          <a:stretch>
            <a:fillRect/>
          </a:stretch>
        </p:blipFill>
        <p:spPr bwMode="auto">
          <a:xfrm>
            <a:off x="7772400" y="4114800"/>
            <a:ext cx="90805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4000"/>
              <a:t>Ex U: Which ball has more potential energy?</a:t>
            </a:r>
          </a:p>
        </p:txBody>
      </p:sp>
      <p:sp>
        <p:nvSpPr>
          <p:cNvPr id="62467" name="Oval 3"/>
          <p:cNvSpPr>
            <a:spLocks noChangeArrowheads="1"/>
          </p:cNvSpPr>
          <p:nvPr/>
        </p:nvSpPr>
        <p:spPr bwMode="auto">
          <a:xfrm>
            <a:off x="1447800" y="2286000"/>
            <a:ext cx="609600" cy="609600"/>
          </a:xfrm>
          <a:prstGeom prst="ellipse">
            <a:avLst/>
          </a:prstGeom>
          <a:solidFill>
            <a:schemeClr val="accent1"/>
          </a:solidFill>
          <a:ln w="9525">
            <a:solidFill>
              <a:schemeClr val="tx1"/>
            </a:solidFill>
            <a:round/>
            <a:headEnd/>
            <a:tailEnd/>
          </a:ln>
          <a:effectLst/>
        </p:spPr>
        <p:txBody>
          <a:bodyPr wrap="none" anchor="ctr"/>
          <a:lstStyle/>
          <a:p>
            <a:pPr algn="ctr"/>
            <a:r>
              <a:rPr lang="en-US" sz="1800"/>
              <a:t>50kg</a:t>
            </a:r>
          </a:p>
        </p:txBody>
      </p:sp>
      <p:sp>
        <p:nvSpPr>
          <p:cNvPr id="62468" name="Line 4"/>
          <p:cNvSpPr>
            <a:spLocks noChangeShapeType="1"/>
          </p:cNvSpPr>
          <p:nvPr/>
        </p:nvSpPr>
        <p:spPr bwMode="auto">
          <a:xfrm>
            <a:off x="0" y="6324600"/>
            <a:ext cx="9144000" cy="0"/>
          </a:xfrm>
          <a:prstGeom prst="line">
            <a:avLst/>
          </a:prstGeom>
          <a:noFill/>
          <a:ln w="25400">
            <a:solidFill>
              <a:schemeClr val="tx1"/>
            </a:solidFill>
            <a:round/>
            <a:headEnd/>
            <a:tailEnd/>
          </a:ln>
          <a:effectLst/>
        </p:spPr>
        <p:txBody>
          <a:bodyPr/>
          <a:lstStyle/>
          <a:p>
            <a:endParaRPr lang="en-US"/>
          </a:p>
        </p:txBody>
      </p:sp>
      <p:sp>
        <p:nvSpPr>
          <p:cNvPr id="62469" name="Oval 5"/>
          <p:cNvSpPr>
            <a:spLocks noChangeArrowheads="1"/>
          </p:cNvSpPr>
          <p:nvPr/>
        </p:nvSpPr>
        <p:spPr bwMode="auto">
          <a:xfrm>
            <a:off x="7315200" y="3810000"/>
            <a:ext cx="609600" cy="609600"/>
          </a:xfrm>
          <a:prstGeom prst="ellipse">
            <a:avLst/>
          </a:prstGeom>
          <a:solidFill>
            <a:schemeClr val="accent1"/>
          </a:solidFill>
          <a:ln w="9525">
            <a:solidFill>
              <a:schemeClr val="tx1"/>
            </a:solidFill>
            <a:round/>
            <a:headEnd/>
            <a:tailEnd/>
          </a:ln>
          <a:effectLst/>
        </p:spPr>
        <p:txBody>
          <a:bodyPr wrap="none" anchor="ctr"/>
          <a:lstStyle/>
          <a:p>
            <a:pPr algn="ctr"/>
            <a:r>
              <a:rPr lang="en-US" sz="1800"/>
              <a:t>50kg</a:t>
            </a:r>
          </a:p>
        </p:txBody>
      </p:sp>
      <p:sp>
        <p:nvSpPr>
          <p:cNvPr id="62470" name="Line 6"/>
          <p:cNvSpPr>
            <a:spLocks noChangeShapeType="1"/>
          </p:cNvSpPr>
          <p:nvPr/>
        </p:nvSpPr>
        <p:spPr bwMode="auto">
          <a:xfrm flipV="1">
            <a:off x="1066800" y="2895600"/>
            <a:ext cx="0" cy="34290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62471" name="Line 7"/>
          <p:cNvSpPr>
            <a:spLocks noChangeShapeType="1"/>
          </p:cNvSpPr>
          <p:nvPr/>
        </p:nvSpPr>
        <p:spPr bwMode="auto">
          <a:xfrm flipV="1">
            <a:off x="7086600" y="4419600"/>
            <a:ext cx="0" cy="1905000"/>
          </a:xfrm>
          <a:prstGeom prst="line">
            <a:avLst/>
          </a:prstGeom>
          <a:noFill/>
          <a:ln w="9525">
            <a:solidFill>
              <a:schemeClr val="tx1"/>
            </a:solidFill>
            <a:round/>
            <a:headEnd/>
            <a:tailEnd type="triangle" w="med" len="med"/>
          </a:ln>
          <a:effectLst/>
        </p:spPr>
        <p:txBody>
          <a:bodyPr/>
          <a:lstStyle/>
          <a:p>
            <a:endParaRPr lang="en-US"/>
          </a:p>
        </p:txBody>
      </p:sp>
      <p:sp>
        <p:nvSpPr>
          <p:cNvPr id="62472" name="Text Box 8"/>
          <p:cNvSpPr txBox="1">
            <a:spLocks noChangeArrowheads="1"/>
          </p:cNvSpPr>
          <p:nvPr/>
        </p:nvSpPr>
        <p:spPr bwMode="auto">
          <a:xfrm>
            <a:off x="304800" y="4038600"/>
            <a:ext cx="762000" cy="366713"/>
          </a:xfrm>
          <a:prstGeom prst="rect">
            <a:avLst/>
          </a:prstGeom>
          <a:noFill/>
          <a:ln w="9525">
            <a:noFill/>
            <a:miter lim="800000"/>
            <a:headEnd/>
            <a:tailEnd/>
          </a:ln>
          <a:effectLst/>
        </p:spPr>
        <p:txBody>
          <a:bodyPr>
            <a:spAutoFit/>
          </a:bodyPr>
          <a:lstStyle/>
          <a:p>
            <a:pPr>
              <a:spcBef>
                <a:spcPct val="50000"/>
              </a:spcBef>
            </a:pPr>
            <a:r>
              <a:rPr lang="en-US" sz="1800"/>
              <a:t>10 m</a:t>
            </a:r>
          </a:p>
        </p:txBody>
      </p:sp>
      <p:sp>
        <p:nvSpPr>
          <p:cNvPr id="62473" name="Text Box 9"/>
          <p:cNvSpPr txBox="1">
            <a:spLocks noChangeArrowheads="1"/>
          </p:cNvSpPr>
          <p:nvPr/>
        </p:nvSpPr>
        <p:spPr bwMode="auto">
          <a:xfrm>
            <a:off x="6400800" y="4953000"/>
            <a:ext cx="762000" cy="366713"/>
          </a:xfrm>
          <a:prstGeom prst="rect">
            <a:avLst/>
          </a:prstGeom>
          <a:noFill/>
          <a:ln w="9525">
            <a:noFill/>
            <a:miter lim="800000"/>
            <a:headEnd/>
            <a:tailEnd/>
          </a:ln>
          <a:effectLst/>
        </p:spPr>
        <p:txBody>
          <a:bodyPr>
            <a:spAutoFit/>
          </a:bodyPr>
          <a:lstStyle/>
          <a:p>
            <a:pPr>
              <a:spcBef>
                <a:spcPct val="50000"/>
              </a:spcBef>
            </a:pPr>
            <a:r>
              <a:rPr lang="en-US" sz="1800"/>
              <a:t>6 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Power</a:t>
            </a:r>
          </a:p>
        </p:txBody>
      </p:sp>
      <p:sp>
        <p:nvSpPr>
          <p:cNvPr id="10243" name="Rectangle 3"/>
          <p:cNvSpPr>
            <a:spLocks noGrp="1" noChangeArrowheads="1"/>
          </p:cNvSpPr>
          <p:nvPr>
            <p:ph type="body" idx="1"/>
          </p:nvPr>
        </p:nvSpPr>
        <p:spPr/>
        <p:txBody>
          <a:bodyPr/>
          <a:lstStyle/>
          <a:p>
            <a:r>
              <a:rPr lang="en-US" b="1" u="sng"/>
              <a:t>Power</a:t>
            </a:r>
            <a:r>
              <a:rPr lang="en-US"/>
              <a:t> is the rate at which work is done.  Work divided by time</a:t>
            </a:r>
          </a:p>
          <a:p>
            <a:pPr>
              <a:buFontTx/>
              <a:buNone/>
            </a:pPr>
            <a:endParaRPr lang="en-US"/>
          </a:p>
        </p:txBody>
      </p:sp>
      <p:pic>
        <p:nvPicPr>
          <p:cNvPr id="10244" name="Picture 4"/>
          <p:cNvPicPr>
            <a:picLocks noChangeAspect="1" noChangeArrowheads="1"/>
          </p:cNvPicPr>
          <p:nvPr/>
        </p:nvPicPr>
        <p:blipFill>
          <a:blip r:embed="rId2" cstate="print"/>
          <a:srcRect/>
          <a:stretch>
            <a:fillRect/>
          </a:stretch>
        </p:blipFill>
        <p:spPr bwMode="auto">
          <a:xfrm>
            <a:off x="1981200" y="3657600"/>
            <a:ext cx="1447800" cy="1081088"/>
          </a:xfrm>
          <a:prstGeom prst="rect">
            <a:avLst/>
          </a:prstGeom>
          <a:noFill/>
          <a:ln w="9525">
            <a:noFill/>
            <a:miter lim="800000"/>
            <a:headEnd/>
            <a:tailEnd/>
          </a:ln>
          <a:effectLst/>
        </p:spPr>
      </p:pic>
      <p:sp>
        <p:nvSpPr>
          <p:cNvPr id="10253" name="Text Box 13"/>
          <p:cNvSpPr txBox="1">
            <a:spLocks noChangeArrowheads="1"/>
          </p:cNvSpPr>
          <p:nvPr/>
        </p:nvSpPr>
        <p:spPr bwMode="auto">
          <a:xfrm>
            <a:off x="5562600" y="3733800"/>
            <a:ext cx="2133600" cy="579438"/>
          </a:xfrm>
          <a:prstGeom prst="rect">
            <a:avLst/>
          </a:prstGeom>
          <a:noFill/>
          <a:ln w="9525">
            <a:noFill/>
            <a:miter lim="800000"/>
            <a:headEnd/>
            <a:tailEnd/>
          </a:ln>
          <a:effectLst/>
        </p:spPr>
        <p:txBody>
          <a:bodyPr>
            <a:spAutoFit/>
          </a:bodyPr>
          <a:lstStyle/>
          <a:p>
            <a:pPr>
              <a:spcBef>
                <a:spcPct val="50000"/>
              </a:spcBef>
            </a:pPr>
            <a:r>
              <a:rPr lang="en-US"/>
              <a:t>P = _____</a:t>
            </a:r>
          </a:p>
        </p:txBody>
      </p:sp>
      <p:sp>
        <p:nvSpPr>
          <p:cNvPr id="10254" name="Text Box 14"/>
          <p:cNvSpPr txBox="1">
            <a:spLocks noChangeArrowheads="1"/>
          </p:cNvSpPr>
          <p:nvPr/>
        </p:nvSpPr>
        <p:spPr bwMode="auto">
          <a:xfrm>
            <a:off x="6553200" y="3581400"/>
            <a:ext cx="1066800" cy="1311275"/>
          </a:xfrm>
          <a:prstGeom prst="rect">
            <a:avLst/>
          </a:prstGeom>
          <a:noFill/>
          <a:ln w="9525">
            <a:noFill/>
            <a:miter lim="800000"/>
            <a:headEnd/>
            <a:tailEnd/>
          </a:ln>
          <a:effectLst/>
        </p:spPr>
        <p:txBody>
          <a:bodyPr>
            <a:spAutoFit/>
          </a:bodyPr>
          <a:lstStyle/>
          <a:p>
            <a:pPr>
              <a:spcBef>
                <a:spcPct val="50000"/>
              </a:spcBef>
            </a:pPr>
            <a:r>
              <a:rPr lang="en-US"/>
              <a:t>Fd</a:t>
            </a:r>
          </a:p>
          <a:p>
            <a:pPr>
              <a:spcBef>
                <a:spcPct val="50000"/>
              </a:spcBef>
            </a:pPr>
            <a:r>
              <a:rPr lang="en-US"/>
              <a:t> t</a:t>
            </a:r>
          </a:p>
        </p:txBody>
      </p:sp>
      <p:sp>
        <p:nvSpPr>
          <p:cNvPr id="10255" name="Text Box 15"/>
          <p:cNvSpPr txBox="1">
            <a:spLocks noChangeArrowheads="1"/>
          </p:cNvSpPr>
          <p:nvPr/>
        </p:nvSpPr>
        <p:spPr bwMode="auto">
          <a:xfrm>
            <a:off x="4419600" y="3962400"/>
            <a:ext cx="609600" cy="579438"/>
          </a:xfrm>
          <a:prstGeom prst="rect">
            <a:avLst/>
          </a:prstGeom>
          <a:noFill/>
          <a:ln w="9525">
            <a:noFill/>
            <a:miter lim="800000"/>
            <a:headEnd/>
            <a:tailEnd/>
          </a:ln>
          <a:effectLst/>
        </p:spPr>
        <p:txBody>
          <a:bodyPr>
            <a:spAutoFit/>
          </a:bodyPr>
          <a:lstStyle/>
          <a:p>
            <a:pPr>
              <a:spcBef>
                <a:spcPct val="50000"/>
              </a:spcBef>
            </a:pPr>
            <a:r>
              <a:rPr lang="en-US"/>
              <a:t>or</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z="4000"/>
              <a:t>Ex U: Which ball has more potential energy?</a:t>
            </a:r>
          </a:p>
        </p:txBody>
      </p:sp>
      <p:sp>
        <p:nvSpPr>
          <p:cNvPr id="107523" name="Oval 3"/>
          <p:cNvSpPr>
            <a:spLocks noChangeArrowheads="1"/>
          </p:cNvSpPr>
          <p:nvPr/>
        </p:nvSpPr>
        <p:spPr bwMode="auto">
          <a:xfrm>
            <a:off x="1447800" y="2286000"/>
            <a:ext cx="609600" cy="609600"/>
          </a:xfrm>
          <a:prstGeom prst="ellipse">
            <a:avLst/>
          </a:prstGeom>
          <a:solidFill>
            <a:schemeClr val="accent1"/>
          </a:solidFill>
          <a:ln w="9525">
            <a:solidFill>
              <a:schemeClr val="tx1"/>
            </a:solidFill>
            <a:round/>
            <a:headEnd/>
            <a:tailEnd/>
          </a:ln>
          <a:effectLst/>
        </p:spPr>
        <p:txBody>
          <a:bodyPr wrap="none" anchor="ctr"/>
          <a:lstStyle/>
          <a:p>
            <a:pPr algn="ctr"/>
            <a:r>
              <a:rPr lang="en-US" sz="1800"/>
              <a:t>50kg</a:t>
            </a:r>
          </a:p>
        </p:txBody>
      </p:sp>
      <p:sp>
        <p:nvSpPr>
          <p:cNvPr id="107524" name="Line 4"/>
          <p:cNvSpPr>
            <a:spLocks noChangeShapeType="1"/>
          </p:cNvSpPr>
          <p:nvPr/>
        </p:nvSpPr>
        <p:spPr bwMode="auto">
          <a:xfrm>
            <a:off x="0" y="6324600"/>
            <a:ext cx="9144000" cy="0"/>
          </a:xfrm>
          <a:prstGeom prst="line">
            <a:avLst/>
          </a:prstGeom>
          <a:noFill/>
          <a:ln w="25400">
            <a:solidFill>
              <a:schemeClr val="tx1"/>
            </a:solidFill>
            <a:round/>
            <a:headEnd/>
            <a:tailEnd/>
          </a:ln>
          <a:effectLst/>
        </p:spPr>
        <p:txBody>
          <a:bodyPr/>
          <a:lstStyle/>
          <a:p>
            <a:endParaRPr lang="en-US"/>
          </a:p>
        </p:txBody>
      </p:sp>
      <p:sp>
        <p:nvSpPr>
          <p:cNvPr id="107525" name="Oval 5"/>
          <p:cNvSpPr>
            <a:spLocks noChangeArrowheads="1"/>
          </p:cNvSpPr>
          <p:nvPr/>
        </p:nvSpPr>
        <p:spPr bwMode="auto">
          <a:xfrm>
            <a:off x="7315200" y="3810000"/>
            <a:ext cx="609600" cy="609600"/>
          </a:xfrm>
          <a:prstGeom prst="ellipse">
            <a:avLst/>
          </a:prstGeom>
          <a:solidFill>
            <a:schemeClr val="accent1"/>
          </a:solidFill>
          <a:ln w="9525">
            <a:solidFill>
              <a:schemeClr val="tx1"/>
            </a:solidFill>
            <a:round/>
            <a:headEnd/>
            <a:tailEnd/>
          </a:ln>
          <a:effectLst/>
        </p:spPr>
        <p:txBody>
          <a:bodyPr wrap="none" anchor="ctr"/>
          <a:lstStyle/>
          <a:p>
            <a:pPr algn="ctr"/>
            <a:r>
              <a:rPr lang="en-US" sz="1800"/>
              <a:t>50kg</a:t>
            </a:r>
          </a:p>
        </p:txBody>
      </p:sp>
      <p:sp>
        <p:nvSpPr>
          <p:cNvPr id="107526" name="Line 6"/>
          <p:cNvSpPr>
            <a:spLocks noChangeShapeType="1"/>
          </p:cNvSpPr>
          <p:nvPr/>
        </p:nvSpPr>
        <p:spPr bwMode="auto">
          <a:xfrm flipV="1">
            <a:off x="1066800" y="2895600"/>
            <a:ext cx="0" cy="34290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07527" name="Line 7"/>
          <p:cNvSpPr>
            <a:spLocks noChangeShapeType="1"/>
          </p:cNvSpPr>
          <p:nvPr/>
        </p:nvSpPr>
        <p:spPr bwMode="auto">
          <a:xfrm flipV="1">
            <a:off x="7086600" y="4419600"/>
            <a:ext cx="0" cy="1905000"/>
          </a:xfrm>
          <a:prstGeom prst="line">
            <a:avLst/>
          </a:prstGeom>
          <a:noFill/>
          <a:ln w="9525">
            <a:solidFill>
              <a:schemeClr val="tx1"/>
            </a:solidFill>
            <a:round/>
            <a:headEnd/>
            <a:tailEnd type="triangle" w="med" len="med"/>
          </a:ln>
          <a:effectLst/>
        </p:spPr>
        <p:txBody>
          <a:bodyPr/>
          <a:lstStyle/>
          <a:p>
            <a:endParaRPr lang="en-US"/>
          </a:p>
        </p:txBody>
      </p:sp>
      <p:sp>
        <p:nvSpPr>
          <p:cNvPr id="107528" name="Text Box 8"/>
          <p:cNvSpPr txBox="1">
            <a:spLocks noChangeArrowheads="1"/>
          </p:cNvSpPr>
          <p:nvPr/>
        </p:nvSpPr>
        <p:spPr bwMode="auto">
          <a:xfrm>
            <a:off x="304800" y="4038600"/>
            <a:ext cx="762000" cy="366713"/>
          </a:xfrm>
          <a:prstGeom prst="rect">
            <a:avLst/>
          </a:prstGeom>
          <a:noFill/>
          <a:ln w="9525">
            <a:noFill/>
            <a:miter lim="800000"/>
            <a:headEnd/>
            <a:tailEnd/>
          </a:ln>
          <a:effectLst/>
        </p:spPr>
        <p:txBody>
          <a:bodyPr>
            <a:spAutoFit/>
          </a:bodyPr>
          <a:lstStyle/>
          <a:p>
            <a:pPr>
              <a:spcBef>
                <a:spcPct val="50000"/>
              </a:spcBef>
            </a:pPr>
            <a:r>
              <a:rPr lang="en-US" sz="1800"/>
              <a:t>10 m</a:t>
            </a:r>
          </a:p>
        </p:txBody>
      </p:sp>
      <p:sp>
        <p:nvSpPr>
          <p:cNvPr id="107529" name="Text Box 9"/>
          <p:cNvSpPr txBox="1">
            <a:spLocks noChangeArrowheads="1"/>
          </p:cNvSpPr>
          <p:nvPr/>
        </p:nvSpPr>
        <p:spPr bwMode="auto">
          <a:xfrm>
            <a:off x="6400800" y="4953000"/>
            <a:ext cx="762000" cy="366713"/>
          </a:xfrm>
          <a:prstGeom prst="rect">
            <a:avLst/>
          </a:prstGeom>
          <a:noFill/>
          <a:ln w="9525">
            <a:noFill/>
            <a:miter lim="800000"/>
            <a:headEnd/>
            <a:tailEnd/>
          </a:ln>
          <a:effectLst/>
        </p:spPr>
        <p:txBody>
          <a:bodyPr>
            <a:spAutoFit/>
          </a:bodyPr>
          <a:lstStyle/>
          <a:p>
            <a:pPr>
              <a:spcBef>
                <a:spcPct val="50000"/>
              </a:spcBef>
            </a:pPr>
            <a:r>
              <a:rPr lang="en-US" sz="1800"/>
              <a:t>6 m</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a:t>Ex V: Which ball has more potential energy?</a:t>
            </a:r>
          </a:p>
        </p:txBody>
      </p:sp>
      <p:sp>
        <p:nvSpPr>
          <p:cNvPr id="63491" name="Oval 3"/>
          <p:cNvSpPr>
            <a:spLocks noChangeArrowheads="1"/>
          </p:cNvSpPr>
          <p:nvPr/>
        </p:nvSpPr>
        <p:spPr bwMode="auto">
          <a:xfrm>
            <a:off x="1447800" y="2286000"/>
            <a:ext cx="609600" cy="609600"/>
          </a:xfrm>
          <a:prstGeom prst="ellipse">
            <a:avLst/>
          </a:prstGeom>
          <a:solidFill>
            <a:schemeClr val="accent1"/>
          </a:solidFill>
          <a:ln w="9525">
            <a:solidFill>
              <a:schemeClr val="tx1"/>
            </a:solidFill>
            <a:round/>
            <a:headEnd/>
            <a:tailEnd/>
          </a:ln>
          <a:effectLst/>
        </p:spPr>
        <p:txBody>
          <a:bodyPr wrap="none" anchor="ctr"/>
          <a:lstStyle/>
          <a:p>
            <a:pPr algn="ctr"/>
            <a:r>
              <a:rPr lang="en-US" sz="1800"/>
              <a:t>30kg</a:t>
            </a:r>
          </a:p>
        </p:txBody>
      </p:sp>
      <p:sp>
        <p:nvSpPr>
          <p:cNvPr id="63492" name="Line 4"/>
          <p:cNvSpPr>
            <a:spLocks noChangeShapeType="1"/>
          </p:cNvSpPr>
          <p:nvPr/>
        </p:nvSpPr>
        <p:spPr bwMode="auto">
          <a:xfrm>
            <a:off x="0" y="6324600"/>
            <a:ext cx="9144000" cy="0"/>
          </a:xfrm>
          <a:prstGeom prst="line">
            <a:avLst/>
          </a:prstGeom>
          <a:noFill/>
          <a:ln w="25400">
            <a:solidFill>
              <a:schemeClr val="tx1"/>
            </a:solidFill>
            <a:round/>
            <a:headEnd/>
            <a:tailEnd/>
          </a:ln>
          <a:effectLst/>
        </p:spPr>
        <p:txBody>
          <a:bodyPr/>
          <a:lstStyle/>
          <a:p>
            <a:endParaRPr lang="en-US"/>
          </a:p>
        </p:txBody>
      </p:sp>
      <p:sp>
        <p:nvSpPr>
          <p:cNvPr id="63493" name="Oval 5"/>
          <p:cNvSpPr>
            <a:spLocks noChangeArrowheads="1"/>
          </p:cNvSpPr>
          <p:nvPr/>
        </p:nvSpPr>
        <p:spPr bwMode="auto">
          <a:xfrm>
            <a:off x="7315200" y="3810000"/>
            <a:ext cx="609600" cy="609600"/>
          </a:xfrm>
          <a:prstGeom prst="ellipse">
            <a:avLst/>
          </a:prstGeom>
          <a:solidFill>
            <a:schemeClr val="accent1"/>
          </a:solidFill>
          <a:ln w="9525">
            <a:solidFill>
              <a:schemeClr val="tx1"/>
            </a:solidFill>
            <a:round/>
            <a:headEnd/>
            <a:tailEnd/>
          </a:ln>
          <a:effectLst/>
        </p:spPr>
        <p:txBody>
          <a:bodyPr wrap="none" anchor="ctr"/>
          <a:lstStyle/>
          <a:p>
            <a:pPr algn="ctr"/>
            <a:r>
              <a:rPr lang="en-US" sz="1800"/>
              <a:t>50kg</a:t>
            </a:r>
          </a:p>
        </p:txBody>
      </p:sp>
      <p:sp>
        <p:nvSpPr>
          <p:cNvPr id="63494" name="Line 6"/>
          <p:cNvSpPr>
            <a:spLocks noChangeShapeType="1"/>
          </p:cNvSpPr>
          <p:nvPr/>
        </p:nvSpPr>
        <p:spPr bwMode="auto">
          <a:xfrm flipV="1">
            <a:off x="1066800" y="2895600"/>
            <a:ext cx="0" cy="34290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63495" name="Line 7"/>
          <p:cNvSpPr>
            <a:spLocks noChangeShapeType="1"/>
          </p:cNvSpPr>
          <p:nvPr/>
        </p:nvSpPr>
        <p:spPr bwMode="auto">
          <a:xfrm flipV="1">
            <a:off x="7086600" y="4419600"/>
            <a:ext cx="0" cy="1905000"/>
          </a:xfrm>
          <a:prstGeom prst="line">
            <a:avLst/>
          </a:prstGeom>
          <a:noFill/>
          <a:ln w="9525">
            <a:solidFill>
              <a:schemeClr val="tx1"/>
            </a:solidFill>
            <a:round/>
            <a:headEnd/>
            <a:tailEnd type="triangle" w="med" len="med"/>
          </a:ln>
          <a:effectLst/>
        </p:spPr>
        <p:txBody>
          <a:bodyPr/>
          <a:lstStyle/>
          <a:p>
            <a:endParaRPr lang="en-US"/>
          </a:p>
        </p:txBody>
      </p:sp>
      <p:sp>
        <p:nvSpPr>
          <p:cNvPr id="63496" name="Text Box 8"/>
          <p:cNvSpPr txBox="1">
            <a:spLocks noChangeArrowheads="1"/>
          </p:cNvSpPr>
          <p:nvPr/>
        </p:nvSpPr>
        <p:spPr bwMode="auto">
          <a:xfrm>
            <a:off x="304800" y="4038600"/>
            <a:ext cx="762000" cy="366713"/>
          </a:xfrm>
          <a:prstGeom prst="rect">
            <a:avLst/>
          </a:prstGeom>
          <a:noFill/>
          <a:ln w="9525">
            <a:noFill/>
            <a:miter lim="800000"/>
            <a:headEnd/>
            <a:tailEnd/>
          </a:ln>
          <a:effectLst/>
        </p:spPr>
        <p:txBody>
          <a:bodyPr>
            <a:spAutoFit/>
          </a:bodyPr>
          <a:lstStyle/>
          <a:p>
            <a:pPr>
              <a:spcBef>
                <a:spcPct val="50000"/>
              </a:spcBef>
            </a:pPr>
            <a:r>
              <a:rPr lang="en-US" sz="1800"/>
              <a:t>10 m</a:t>
            </a:r>
          </a:p>
        </p:txBody>
      </p:sp>
      <p:sp>
        <p:nvSpPr>
          <p:cNvPr id="63497" name="Text Box 9"/>
          <p:cNvSpPr txBox="1">
            <a:spLocks noChangeArrowheads="1"/>
          </p:cNvSpPr>
          <p:nvPr/>
        </p:nvSpPr>
        <p:spPr bwMode="auto">
          <a:xfrm>
            <a:off x="6400800" y="4953000"/>
            <a:ext cx="762000" cy="366713"/>
          </a:xfrm>
          <a:prstGeom prst="rect">
            <a:avLst/>
          </a:prstGeom>
          <a:noFill/>
          <a:ln w="9525">
            <a:noFill/>
            <a:miter lim="800000"/>
            <a:headEnd/>
            <a:tailEnd/>
          </a:ln>
          <a:effectLst/>
        </p:spPr>
        <p:txBody>
          <a:bodyPr>
            <a:spAutoFit/>
          </a:bodyPr>
          <a:lstStyle/>
          <a:p>
            <a:pPr>
              <a:spcBef>
                <a:spcPct val="50000"/>
              </a:spcBef>
            </a:pPr>
            <a:r>
              <a:rPr lang="en-US" sz="1800"/>
              <a:t>6 m</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z="4000"/>
              <a:t>Ex V: Which ball has more potential energy?</a:t>
            </a:r>
          </a:p>
        </p:txBody>
      </p:sp>
      <p:sp>
        <p:nvSpPr>
          <p:cNvPr id="108547" name="Oval 3"/>
          <p:cNvSpPr>
            <a:spLocks noChangeArrowheads="1"/>
          </p:cNvSpPr>
          <p:nvPr/>
        </p:nvSpPr>
        <p:spPr bwMode="auto">
          <a:xfrm>
            <a:off x="1447800" y="2286000"/>
            <a:ext cx="609600" cy="609600"/>
          </a:xfrm>
          <a:prstGeom prst="ellipse">
            <a:avLst/>
          </a:prstGeom>
          <a:solidFill>
            <a:schemeClr val="accent1"/>
          </a:solidFill>
          <a:ln w="9525">
            <a:solidFill>
              <a:schemeClr val="tx1"/>
            </a:solidFill>
            <a:round/>
            <a:headEnd/>
            <a:tailEnd/>
          </a:ln>
          <a:effectLst/>
        </p:spPr>
        <p:txBody>
          <a:bodyPr wrap="none" anchor="ctr"/>
          <a:lstStyle/>
          <a:p>
            <a:pPr algn="ctr"/>
            <a:r>
              <a:rPr lang="en-US" sz="1800"/>
              <a:t>30kg</a:t>
            </a:r>
          </a:p>
        </p:txBody>
      </p:sp>
      <p:sp>
        <p:nvSpPr>
          <p:cNvPr id="108548" name="Line 4"/>
          <p:cNvSpPr>
            <a:spLocks noChangeShapeType="1"/>
          </p:cNvSpPr>
          <p:nvPr/>
        </p:nvSpPr>
        <p:spPr bwMode="auto">
          <a:xfrm>
            <a:off x="0" y="6324600"/>
            <a:ext cx="9144000" cy="0"/>
          </a:xfrm>
          <a:prstGeom prst="line">
            <a:avLst/>
          </a:prstGeom>
          <a:noFill/>
          <a:ln w="25400">
            <a:solidFill>
              <a:schemeClr val="tx1"/>
            </a:solidFill>
            <a:round/>
            <a:headEnd/>
            <a:tailEnd/>
          </a:ln>
          <a:effectLst/>
        </p:spPr>
        <p:txBody>
          <a:bodyPr/>
          <a:lstStyle/>
          <a:p>
            <a:endParaRPr lang="en-US"/>
          </a:p>
        </p:txBody>
      </p:sp>
      <p:sp>
        <p:nvSpPr>
          <p:cNvPr id="108549" name="Oval 5"/>
          <p:cNvSpPr>
            <a:spLocks noChangeArrowheads="1"/>
          </p:cNvSpPr>
          <p:nvPr/>
        </p:nvSpPr>
        <p:spPr bwMode="auto">
          <a:xfrm>
            <a:off x="7315200" y="3810000"/>
            <a:ext cx="609600" cy="609600"/>
          </a:xfrm>
          <a:prstGeom prst="ellipse">
            <a:avLst/>
          </a:prstGeom>
          <a:solidFill>
            <a:schemeClr val="accent1"/>
          </a:solidFill>
          <a:ln w="9525">
            <a:solidFill>
              <a:schemeClr val="tx1"/>
            </a:solidFill>
            <a:round/>
            <a:headEnd/>
            <a:tailEnd/>
          </a:ln>
          <a:effectLst/>
        </p:spPr>
        <p:txBody>
          <a:bodyPr wrap="none" anchor="ctr"/>
          <a:lstStyle/>
          <a:p>
            <a:pPr algn="ctr"/>
            <a:r>
              <a:rPr lang="en-US" sz="1800"/>
              <a:t>50kg</a:t>
            </a:r>
          </a:p>
        </p:txBody>
      </p:sp>
      <p:sp>
        <p:nvSpPr>
          <p:cNvPr id="108550" name="Line 6"/>
          <p:cNvSpPr>
            <a:spLocks noChangeShapeType="1"/>
          </p:cNvSpPr>
          <p:nvPr/>
        </p:nvSpPr>
        <p:spPr bwMode="auto">
          <a:xfrm flipV="1">
            <a:off x="1066800" y="2895600"/>
            <a:ext cx="0" cy="34290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08551" name="Line 7"/>
          <p:cNvSpPr>
            <a:spLocks noChangeShapeType="1"/>
          </p:cNvSpPr>
          <p:nvPr/>
        </p:nvSpPr>
        <p:spPr bwMode="auto">
          <a:xfrm flipV="1">
            <a:off x="7086600" y="4419600"/>
            <a:ext cx="0" cy="1905000"/>
          </a:xfrm>
          <a:prstGeom prst="line">
            <a:avLst/>
          </a:prstGeom>
          <a:noFill/>
          <a:ln w="9525">
            <a:solidFill>
              <a:schemeClr val="tx1"/>
            </a:solidFill>
            <a:round/>
            <a:headEnd/>
            <a:tailEnd type="triangle" w="med" len="med"/>
          </a:ln>
          <a:effectLst/>
        </p:spPr>
        <p:txBody>
          <a:bodyPr/>
          <a:lstStyle/>
          <a:p>
            <a:endParaRPr lang="en-US"/>
          </a:p>
        </p:txBody>
      </p:sp>
      <p:sp>
        <p:nvSpPr>
          <p:cNvPr id="108552" name="Text Box 8"/>
          <p:cNvSpPr txBox="1">
            <a:spLocks noChangeArrowheads="1"/>
          </p:cNvSpPr>
          <p:nvPr/>
        </p:nvSpPr>
        <p:spPr bwMode="auto">
          <a:xfrm>
            <a:off x="304800" y="4038600"/>
            <a:ext cx="762000" cy="366713"/>
          </a:xfrm>
          <a:prstGeom prst="rect">
            <a:avLst/>
          </a:prstGeom>
          <a:noFill/>
          <a:ln w="9525">
            <a:noFill/>
            <a:miter lim="800000"/>
            <a:headEnd/>
            <a:tailEnd/>
          </a:ln>
          <a:effectLst/>
        </p:spPr>
        <p:txBody>
          <a:bodyPr>
            <a:spAutoFit/>
          </a:bodyPr>
          <a:lstStyle/>
          <a:p>
            <a:pPr>
              <a:spcBef>
                <a:spcPct val="50000"/>
              </a:spcBef>
            </a:pPr>
            <a:r>
              <a:rPr lang="en-US" sz="1800"/>
              <a:t>10 m</a:t>
            </a:r>
          </a:p>
        </p:txBody>
      </p:sp>
      <p:sp>
        <p:nvSpPr>
          <p:cNvPr id="108553" name="Text Box 9"/>
          <p:cNvSpPr txBox="1">
            <a:spLocks noChangeArrowheads="1"/>
          </p:cNvSpPr>
          <p:nvPr/>
        </p:nvSpPr>
        <p:spPr bwMode="auto">
          <a:xfrm>
            <a:off x="6400800" y="4953000"/>
            <a:ext cx="762000" cy="366713"/>
          </a:xfrm>
          <a:prstGeom prst="rect">
            <a:avLst/>
          </a:prstGeom>
          <a:noFill/>
          <a:ln w="9525">
            <a:noFill/>
            <a:miter lim="800000"/>
            <a:headEnd/>
            <a:tailEnd/>
          </a:ln>
          <a:effectLst/>
        </p:spPr>
        <p:txBody>
          <a:bodyPr>
            <a:spAutoFit/>
          </a:bodyPr>
          <a:lstStyle/>
          <a:p>
            <a:pPr>
              <a:spcBef>
                <a:spcPct val="50000"/>
              </a:spcBef>
            </a:pPr>
            <a:r>
              <a:rPr lang="en-US" sz="1800"/>
              <a:t>6 m</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9144000" cy="1143000"/>
          </a:xfrm>
        </p:spPr>
        <p:txBody>
          <a:bodyPr/>
          <a:lstStyle/>
          <a:p>
            <a:r>
              <a:rPr lang="en-US"/>
              <a:t>Kinetic Energy (KE)</a:t>
            </a:r>
          </a:p>
        </p:txBody>
      </p:sp>
      <p:sp>
        <p:nvSpPr>
          <p:cNvPr id="64515" name="Rectangle 3"/>
          <p:cNvSpPr>
            <a:spLocks noGrp="1" noChangeArrowheads="1"/>
          </p:cNvSpPr>
          <p:nvPr>
            <p:ph type="body" idx="1"/>
          </p:nvPr>
        </p:nvSpPr>
        <p:spPr>
          <a:xfrm>
            <a:off x="381000" y="1447800"/>
            <a:ext cx="8229600" cy="4525963"/>
          </a:xfrm>
        </p:spPr>
        <p:txBody>
          <a:bodyPr/>
          <a:lstStyle/>
          <a:p>
            <a:pPr>
              <a:lnSpc>
                <a:spcPct val="80000"/>
              </a:lnSpc>
            </a:pPr>
            <a:r>
              <a:rPr lang="en-US" sz="2800"/>
              <a:t>Kinetic Energy- Energy of an object in motion</a:t>
            </a:r>
          </a:p>
          <a:p>
            <a:pPr>
              <a:lnSpc>
                <a:spcPct val="80000"/>
              </a:lnSpc>
            </a:pPr>
            <a:endParaRPr lang="en-US" sz="2800"/>
          </a:p>
          <a:p>
            <a:pPr>
              <a:lnSpc>
                <a:spcPct val="80000"/>
              </a:lnSpc>
            </a:pPr>
            <a:r>
              <a:rPr lang="en-US" sz="2800"/>
              <a:t>KE = ½ mass x speed</a:t>
            </a:r>
            <a:r>
              <a:rPr lang="en-US" sz="2800" baseline="30000"/>
              <a:t>2</a:t>
            </a:r>
            <a:endParaRPr lang="en-US" sz="2800"/>
          </a:p>
          <a:p>
            <a:pPr>
              <a:lnSpc>
                <a:spcPct val="80000"/>
              </a:lnSpc>
            </a:pPr>
            <a:endParaRPr lang="en-US" sz="2800"/>
          </a:p>
          <a:p>
            <a:pPr>
              <a:lnSpc>
                <a:spcPct val="80000"/>
              </a:lnSpc>
            </a:pPr>
            <a:r>
              <a:rPr lang="en-US" sz="2800"/>
              <a:t>KE = ½ mv</a:t>
            </a:r>
            <a:r>
              <a:rPr lang="en-US" sz="2800" baseline="30000"/>
              <a:t>2</a:t>
            </a:r>
          </a:p>
          <a:p>
            <a:pPr>
              <a:lnSpc>
                <a:spcPct val="80000"/>
              </a:lnSpc>
            </a:pPr>
            <a:endParaRPr lang="en-US" sz="2800" baseline="30000"/>
          </a:p>
          <a:p>
            <a:pPr>
              <a:lnSpc>
                <a:spcPct val="80000"/>
              </a:lnSpc>
            </a:pPr>
            <a:endParaRPr lang="en-US" sz="2800" baseline="30000"/>
          </a:p>
          <a:p>
            <a:pPr>
              <a:lnSpc>
                <a:spcPct val="80000"/>
              </a:lnSpc>
            </a:pPr>
            <a:endParaRPr lang="en-US" sz="2800" baseline="30000"/>
          </a:p>
          <a:p>
            <a:pPr>
              <a:lnSpc>
                <a:spcPct val="80000"/>
              </a:lnSpc>
            </a:pPr>
            <a:endParaRPr lang="en-US" sz="2800"/>
          </a:p>
          <a:p>
            <a:pPr>
              <a:lnSpc>
                <a:spcPct val="80000"/>
              </a:lnSpc>
            </a:pPr>
            <a:endParaRPr lang="en-US" sz="2800"/>
          </a:p>
        </p:txBody>
      </p:sp>
      <p:pic>
        <p:nvPicPr>
          <p:cNvPr id="64516" name="Picture 4" descr="Go to fullsize image">
            <a:hlinkClick r:id="rId2"/>
          </p:cNvPr>
          <p:cNvPicPr>
            <a:picLocks noChangeAspect="1" noChangeArrowheads="1"/>
          </p:cNvPicPr>
          <p:nvPr/>
        </p:nvPicPr>
        <p:blipFill>
          <a:blip r:embed="rId3" cstate="print"/>
          <a:srcRect/>
          <a:stretch>
            <a:fillRect/>
          </a:stretch>
        </p:blipFill>
        <p:spPr bwMode="auto">
          <a:xfrm>
            <a:off x="5638800" y="2438400"/>
            <a:ext cx="2514600" cy="1873250"/>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381000" y="1447800"/>
            <a:ext cx="8229600" cy="4525963"/>
          </a:xfrm>
        </p:spPr>
        <p:txBody>
          <a:bodyPr/>
          <a:lstStyle/>
          <a:p>
            <a:pPr>
              <a:lnSpc>
                <a:spcPct val="80000"/>
              </a:lnSpc>
              <a:buFontTx/>
              <a:buNone/>
            </a:pPr>
            <a:r>
              <a:rPr lang="en-US" sz="2800"/>
              <a:t>Ex. W:  How much kinetic energy does a 500 kg car have when moving at 20 m/s?</a:t>
            </a:r>
          </a:p>
          <a:p>
            <a:pPr>
              <a:lnSpc>
                <a:spcPct val="80000"/>
              </a:lnSpc>
            </a:pPr>
            <a:endParaRPr lang="en-US" sz="2800"/>
          </a:p>
          <a:p>
            <a:pPr>
              <a:lnSpc>
                <a:spcPct val="80000"/>
              </a:lnSpc>
            </a:pPr>
            <a:endParaRPr lang="en-US" sz="2800"/>
          </a:p>
        </p:txBody>
      </p:sp>
      <p:sp>
        <p:nvSpPr>
          <p:cNvPr id="65539" name="Rectangle 3"/>
          <p:cNvSpPr>
            <a:spLocks noChangeArrowheads="1"/>
          </p:cNvSpPr>
          <p:nvPr/>
        </p:nvSpPr>
        <p:spPr bwMode="auto">
          <a:xfrm>
            <a:off x="7315200" y="0"/>
            <a:ext cx="1676400" cy="641350"/>
          </a:xfrm>
          <a:prstGeom prst="rect">
            <a:avLst/>
          </a:prstGeom>
          <a:noFill/>
          <a:ln w="9525">
            <a:noFill/>
            <a:miter lim="800000"/>
            <a:headEnd/>
            <a:tailEnd/>
          </a:ln>
          <a:effectLst/>
        </p:spPr>
        <p:txBody>
          <a:bodyPr>
            <a:spAutoFit/>
          </a:bodyPr>
          <a:lstStyle/>
          <a:p>
            <a:endParaRPr lang="en-US" sz="1800"/>
          </a:p>
          <a:p>
            <a:r>
              <a:rPr lang="en-US" sz="1800"/>
              <a:t>KE = ½ mv2</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body" idx="1"/>
          </p:nvPr>
        </p:nvSpPr>
        <p:spPr>
          <a:xfrm>
            <a:off x="381000" y="1447800"/>
            <a:ext cx="8229600" cy="4525963"/>
          </a:xfrm>
        </p:spPr>
        <p:txBody>
          <a:bodyPr/>
          <a:lstStyle/>
          <a:p>
            <a:pPr>
              <a:lnSpc>
                <a:spcPct val="80000"/>
              </a:lnSpc>
              <a:buFontTx/>
              <a:buNone/>
            </a:pPr>
            <a:r>
              <a:rPr lang="en-US" sz="2800"/>
              <a:t>Ex. W:  How much kinetic energy does a 500 kg car have when moving at 20 m/s?</a:t>
            </a:r>
          </a:p>
          <a:p>
            <a:pPr>
              <a:lnSpc>
                <a:spcPct val="80000"/>
              </a:lnSpc>
            </a:pPr>
            <a:endParaRPr lang="en-US" sz="2800"/>
          </a:p>
          <a:p>
            <a:pPr>
              <a:lnSpc>
                <a:spcPct val="80000"/>
              </a:lnSpc>
            </a:pPr>
            <a:endParaRPr lang="en-US" sz="2800"/>
          </a:p>
        </p:txBody>
      </p:sp>
      <p:sp>
        <p:nvSpPr>
          <p:cNvPr id="109571" name="Rectangle 3"/>
          <p:cNvSpPr>
            <a:spLocks noChangeArrowheads="1"/>
          </p:cNvSpPr>
          <p:nvPr/>
        </p:nvSpPr>
        <p:spPr bwMode="auto">
          <a:xfrm>
            <a:off x="7315200" y="0"/>
            <a:ext cx="1676400" cy="641350"/>
          </a:xfrm>
          <a:prstGeom prst="rect">
            <a:avLst/>
          </a:prstGeom>
          <a:noFill/>
          <a:ln w="9525">
            <a:noFill/>
            <a:miter lim="800000"/>
            <a:headEnd/>
            <a:tailEnd/>
          </a:ln>
          <a:effectLst/>
        </p:spPr>
        <p:txBody>
          <a:bodyPr>
            <a:spAutoFit/>
          </a:bodyPr>
          <a:lstStyle/>
          <a:p>
            <a:endParaRPr lang="en-US" sz="1800"/>
          </a:p>
          <a:p>
            <a:r>
              <a:rPr lang="en-US" sz="1800"/>
              <a:t>KE = ½ mv2</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457200" y="304800"/>
            <a:ext cx="8229600" cy="4525963"/>
          </a:xfrm>
        </p:spPr>
        <p:txBody>
          <a:bodyPr/>
          <a:lstStyle/>
          <a:p>
            <a:pPr>
              <a:buFontTx/>
              <a:buNone/>
            </a:pPr>
            <a:r>
              <a:rPr lang="en-US"/>
              <a:t>Problem Set 4</a:t>
            </a:r>
          </a:p>
          <a:p>
            <a:pPr>
              <a:buFontTx/>
              <a:buNone/>
            </a:pPr>
            <a:r>
              <a:rPr lang="en-US"/>
              <a:t>1.  A 0.20kg apple falls 7.0m and hits you on the head.  What was the apples change in PE during the fall?</a:t>
            </a:r>
          </a:p>
          <a:p>
            <a:pPr>
              <a:buFontTx/>
              <a:buNone/>
            </a:pPr>
            <a:endParaRPr lang="en-US"/>
          </a:p>
          <a:p>
            <a:pPr>
              <a:buFontTx/>
              <a:buNone/>
            </a:pPr>
            <a:r>
              <a:rPr lang="en-US"/>
              <a:t>2.  A greyhound can run at a speed of 16.0m/s.  What is the KE of a 20.0kg greyhound running at this speed? </a:t>
            </a:r>
          </a:p>
          <a:p>
            <a:pPr>
              <a:buFontTx/>
              <a:buNone/>
            </a:pP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a:xfrm>
            <a:off x="457200" y="304800"/>
            <a:ext cx="8229600" cy="4525963"/>
          </a:xfrm>
        </p:spPr>
        <p:txBody>
          <a:bodyPr/>
          <a:lstStyle/>
          <a:p>
            <a:pPr>
              <a:buFontTx/>
              <a:buNone/>
            </a:pPr>
            <a:r>
              <a:rPr lang="en-US"/>
              <a:t>Problem Set 4</a:t>
            </a:r>
          </a:p>
          <a:p>
            <a:pPr>
              <a:buFontTx/>
              <a:buNone/>
            </a:pPr>
            <a:r>
              <a:rPr lang="en-US"/>
              <a:t>1.  A 0.20kg apple falls 7.0m and hits you on the head.  What was the apples change in PE during the fall?</a:t>
            </a:r>
          </a:p>
          <a:p>
            <a:pPr>
              <a:buFontTx/>
              <a:buNone/>
            </a:pPr>
            <a:endParaRPr lang="en-US"/>
          </a:p>
          <a:p>
            <a:pPr>
              <a:buFontTx/>
              <a:buNone/>
            </a:pPr>
            <a:endParaRPr lang="en-US"/>
          </a:p>
          <a:p>
            <a:pPr>
              <a:buFontTx/>
              <a:buNone/>
            </a:pP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body" idx="1"/>
          </p:nvPr>
        </p:nvSpPr>
        <p:spPr>
          <a:xfrm>
            <a:off x="457200" y="304800"/>
            <a:ext cx="8229600" cy="4525963"/>
          </a:xfrm>
        </p:spPr>
        <p:txBody>
          <a:bodyPr/>
          <a:lstStyle/>
          <a:p>
            <a:pPr>
              <a:buFontTx/>
              <a:buNone/>
            </a:pPr>
            <a:r>
              <a:rPr lang="en-US"/>
              <a:t>Problem Set 4</a:t>
            </a:r>
          </a:p>
          <a:p>
            <a:pPr>
              <a:buFontTx/>
              <a:buNone/>
            </a:pPr>
            <a:r>
              <a:rPr lang="en-US"/>
              <a:t>2.  A greyhound can run at a speed of 16.0m/s.  What is the KE of a 20.0kg greyhound running at this speed? </a:t>
            </a:r>
          </a:p>
          <a:p>
            <a:pPr>
              <a:buFontTx/>
              <a:buNone/>
            </a:pP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Work Energy Theorem</a:t>
            </a:r>
          </a:p>
        </p:txBody>
      </p:sp>
      <p:sp>
        <p:nvSpPr>
          <p:cNvPr id="67587" name="Rectangle 3"/>
          <p:cNvSpPr>
            <a:spLocks noGrp="1" noChangeArrowheads="1"/>
          </p:cNvSpPr>
          <p:nvPr>
            <p:ph type="body" idx="1"/>
          </p:nvPr>
        </p:nvSpPr>
        <p:spPr/>
        <p:txBody>
          <a:bodyPr/>
          <a:lstStyle/>
          <a:p>
            <a:pPr>
              <a:lnSpc>
                <a:spcPct val="90000"/>
              </a:lnSpc>
            </a:pPr>
            <a:r>
              <a:rPr lang="en-US"/>
              <a:t>Whenever work is done, energy changes.</a:t>
            </a:r>
          </a:p>
          <a:p>
            <a:pPr>
              <a:lnSpc>
                <a:spcPct val="90000"/>
              </a:lnSpc>
            </a:pPr>
            <a:endParaRPr lang="en-US"/>
          </a:p>
          <a:p>
            <a:pPr>
              <a:lnSpc>
                <a:spcPct val="90000"/>
              </a:lnSpc>
            </a:pPr>
            <a:r>
              <a:rPr lang="en-US"/>
              <a:t>Work = </a:t>
            </a:r>
            <a:r>
              <a:rPr lang="el-GR">
                <a:cs typeface="Arial" charset="0"/>
              </a:rPr>
              <a:t>Δ</a:t>
            </a:r>
            <a:r>
              <a:rPr lang="en-US">
                <a:cs typeface="Arial" charset="0"/>
              </a:rPr>
              <a:t>KE</a:t>
            </a:r>
          </a:p>
          <a:p>
            <a:pPr>
              <a:lnSpc>
                <a:spcPct val="90000"/>
              </a:lnSpc>
            </a:pPr>
            <a:endParaRPr lang="en-US">
              <a:cs typeface="Arial" charset="0"/>
            </a:endParaRPr>
          </a:p>
          <a:p>
            <a:pPr>
              <a:lnSpc>
                <a:spcPct val="90000"/>
              </a:lnSpc>
            </a:pPr>
            <a:r>
              <a:rPr lang="en-US">
                <a:cs typeface="Arial" charset="0"/>
              </a:rPr>
              <a:t>Work equals a change in kinetic energy</a:t>
            </a:r>
          </a:p>
          <a:p>
            <a:pPr>
              <a:lnSpc>
                <a:spcPct val="90000"/>
              </a:lnSpc>
            </a:pPr>
            <a:endParaRPr lang="en-US">
              <a:cs typeface="Arial" charset="0"/>
            </a:endParaRPr>
          </a:p>
          <a:p>
            <a:pPr>
              <a:lnSpc>
                <a:spcPct val="90000"/>
              </a:lnSpc>
            </a:pPr>
            <a:r>
              <a:rPr lang="en-US"/>
              <a:t>Net force x distance = kinetic energy</a:t>
            </a:r>
          </a:p>
          <a:p>
            <a:pPr>
              <a:lnSpc>
                <a:spcPct val="90000"/>
              </a:lnSpc>
            </a:pPr>
            <a:r>
              <a:rPr lang="en-US"/>
              <a:t>Fd = ½ mv</a:t>
            </a:r>
            <a:r>
              <a:rPr lang="en-US" baseline="30000"/>
              <a:t>2</a:t>
            </a:r>
            <a:endParaRPr lang="el-GR" baseline="30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Unit of Power</a:t>
            </a:r>
          </a:p>
        </p:txBody>
      </p:sp>
      <p:sp>
        <p:nvSpPr>
          <p:cNvPr id="11267" name="Rectangle 3"/>
          <p:cNvSpPr>
            <a:spLocks noGrp="1" noChangeArrowheads="1"/>
          </p:cNvSpPr>
          <p:nvPr>
            <p:ph type="body" idx="1"/>
          </p:nvPr>
        </p:nvSpPr>
        <p:spPr>
          <a:xfrm>
            <a:off x="228600" y="1676400"/>
            <a:ext cx="8229600" cy="4602163"/>
          </a:xfrm>
        </p:spPr>
        <p:txBody>
          <a:bodyPr/>
          <a:lstStyle/>
          <a:p>
            <a:r>
              <a:rPr lang="en-US"/>
              <a:t>The unit of power would be joules per second or the </a:t>
            </a:r>
            <a:r>
              <a:rPr lang="en-US" b="1" u="sng"/>
              <a:t>watt</a:t>
            </a:r>
          </a:p>
          <a:p>
            <a:endParaRPr lang="en-US" b="1" u="sng"/>
          </a:p>
          <a:p>
            <a:r>
              <a:rPr lang="en-US" b="1" u="sng"/>
              <a:t>A watt equals one joule of energy in one second</a:t>
            </a:r>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228600" y="533400"/>
            <a:ext cx="8686800" cy="5592763"/>
          </a:xfrm>
        </p:spPr>
        <p:txBody>
          <a:bodyPr/>
          <a:lstStyle/>
          <a:p>
            <a:pPr>
              <a:buFontTx/>
              <a:buNone/>
            </a:pPr>
            <a:r>
              <a:rPr lang="en-US"/>
              <a:t>Ex. X: If a car has a mass of 750 kg, how much force is required to stop the car if it was traveling 12.5 m/s and took 10m to stop?</a:t>
            </a:r>
          </a:p>
          <a:p>
            <a:pPr>
              <a:buFontTx/>
              <a:buNone/>
            </a:pPr>
            <a:endParaRPr lang="en-US"/>
          </a:p>
          <a:p>
            <a:pPr>
              <a:buFontTx/>
              <a:buNone/>
            </a:pPr>
            <a:r>
              <a:rPr lang="en-US"/>
              <a:t>Fd = ½ mv</a:t>
            </a:r>
            <a:r>
              <a:rPr lang="en-US" baseline="30000"/>
              <a:t>2</a:t>
            </a: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xfrm>
            <a:off x="228600" y="533400"/>
            <a:ext cx="8686800" cy="5592763"/>
          </a:xfrm>
        </p:spPr>
        <p:txBody>
          <a:bodyPr/>
          <a:lstStyle/>
          <a:p>
            <a:pPr>
              <a:buFontTx/>
              <a:buNone/>
            </a:pPr>
            <a:r>
              <a:rPr lang="en-US"/>
              <a:t>Ex. X: If a car has a mass of 750 kg, how much force is required to stop the car if it was traveling 12.5 m/s and took 10m to stop?</a:t>
            </a:r>
          </a:p>
          <a:p>
            <a:pPr>
              <a:buFontTx/>
              <a:buNone/>
            </a:pPr>
            <a:endParaRPr lang="en-US"/>
          </a:p>
          <a:p>
            <a:pPr>
              <a:buFontTx/>
              <a:buNone/>
            </a:pPr>
            <a:r>
              <a:rPr lang="en-US"/>
              <a:t>Fd = ½ mv</a:t>
            </a:r>
            <a:r>
              <a:rPr lang="en-US" baseline="30000"/>
              <a:t>2</a:t>
            </a: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Conservation of Energy</a:t>
            </a:r>
          </a:p>
        </p:txBody>
      </p:sp>
      <p:sp>
        <p:nvSpPr>
          <p:cNvPr id="69635" name="Rectangle 3"/>
          <p:cNvSpPr>
            <a:spLocks noGrp="1" noChangeArrowheads="1"/>
          </p:cNvSpPr>
          <p:nvPr>
            <p:ph type="body" idx="1"/>
          </p:nvPr>
        </p:nvSpPr>
        <p:spPr>
          <a:xfrm>
            <a:off x="457200" y="1600200"/>
            <a:ext cx="4495800" cy="4525963"/>
          </a:xfrm>
        </p:spPr>
        <p:txBody>
          <a:bodyPr/>
          <a:lstStyle/>
          <a:p>
            <a:r>
              <a:rPr lang="en-US" b="1" u="sng"/>
              <a:t>Law of conservation of energy-</a:t>
            </a:r>
            <a:r>
              <a:rPr lang="en-US"/>
              <a:t> energy cannot be created or destroyed.  It can be transformed from one form into another, but the total energy never changes.</a:t>
            </a:r>
          </a:p>
          <a:p>
            <a:endParaRPr lang="en-US"/>
          </a:p>
          <a:p>
            <a:endParaRPr lang="en-US"/>
          </a:p>
        </p:txBody>
      </p:sp>
      <p:pic>
        <p:nvPicPr>
          <p:cNvPr id="69636" name="Picture 4"/>
          <p:cNvPicPr>
            <a:picLocks noChangeAspect="1" noChangeArrowheads="1"/>
          </p:cNvPicPr>
          <p:nvPr/>
        </p:nvPicPr>
        <p:blipFill>
          <a:blip r:embed="rId2" cstate="print"/>
          <a:srcRect/>
          <a:stretch>
            <a:fillRect/>
          </a:stretch>
        </p:blipFill>
        <p:spPr bwMode="auto">
          <a:xfrm>
            <a:off x="5791200" y="1752600"/>
            <a:ext cx="2935288"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US" sz="4400">
                <a:solidFill>
                  <a:schemeClr val="tx2"/>
                </a:solidFill>
              </a:rPr>
              <a:t>Conservation of Energy</a:t>
            </a:r>
          </a:p>
        </p:txBody>
      </p:sp>
      <p:sp>
        <p:nvSpPr>
          <p:cNvPr id="70659" name="Rectangle 3"/>
          <p:cNvSpPr>
            <a:spLocks noGrp="1" noChangeArrowheads="1"/>
          </p:cNvSpPr>
          <p:nvPr>
            <p:ph type="body" idx="1"/>
          </p:nvPr>
        </p:nvSpPr>
        <p:spPr/>
        <p:txBody>
          <a:bodyPr/>
          <a:lstStyle/>
          <a:p>
            <a:r>
              <a:rPr lang="en-US" sz="2800"/>
              <a:t>All potential energy stored in a spring will be transformed into other forms.</a:t>
            </a:r>
          </a:p>
          <a:p>
            <a:endParaRPr lang="en-US" sz="2800"/>
          </a:p>
          <a:p>
            <a:r>
              <a:rPr lang="en-US" sz="2800"/>
              <a:t>Part becomes KE and the rest is lost to the surrounding as heat.</a:t>
            </a:r>
          </a:p>
        </p:txBody>
      </p:sp>
      <p:pic>
        <p:nvPicPr>
          <p:cNvPr id="70660" name="Picture 4"/>
          <p:cNvPicPr>
            <a:picLocks noChangeAspect="1" noChangeArrowheads="1"/>
          </p:cNvPicPr>
          <p:nvPr/>
        </p:nvPicPr>
        <p:blipFill>
          <a:blip r:embed="rId2" cstate="print"/>
          <a:srcRect/>
          <a:stretch>
            <a:fillRect/>
          </a:stretch>
        </p:blipFill>
        <p:spPr bwMode="auto">
          <a:xfrm>
            <a:off x="2209800" y="4267200"/>
            <a:ext cx="4552950" cy="2228850"/>
          </a:xfrm>
          <a:prstGeom prst="rect">
            <a:avLst/>
          </a:prstGeom>
          <a:noFill/>
          <a:ln w="9525">
            <a:noFill/>
            <a:miter lim="800000"/>
            <a:headEnd/>
            <a:tailEnd/>
          </a:ln>
          <a:effec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Conservation of energy formula</a:t>
            </a:r>
          </a:p>
        </p:txBody>
      </p:sp>
      <p:sp>
        <p:nvSpPr>
          <p:cNvPr id="71683" name="Rectangle 3"/>
          <p:cNvSpPr>
            <a:spLocks noGrp="1" noChangeArrowheads="1"/>
          </p:cNvSpPr>
          <p:nvPr>
            <p:ph type="body" idx="1"/>
          </p:nvPr>
        </p:nvSpPr>
        <p:spPr>
          <a:xfrm>
            <a:off x="457200" y="1600200"/>
            <a:ext cx="7010400" cy="4525963"/>
          </a:xfrm>
        </p:spPr>
        <p:txBody>
          <a:bodyPr/>
          <a:lstStyle/>
          <a:p>
            <a:pPr>
              <a:buFontTx/>
              <a:buNone/>
            </a:pPr>
            <a:r>
              <a:rPr lang="en-US" sz="2400"/>
              <a:t>PE</a:t>
            </a:r>
            <a:r>
              <a:rPr lang="en-US" sz="2400" baseline="-25000"/>
              <a:t>before</a:t>
            </a:r>
            <a:r>
              <a:rPr lang="en-US" sz="2400"/>
              <a:t> + KE</a:t>
            </a:r>
            <a:r>
              <a:rPr lang="en-US" sz="2400" baseline="-25000"/>
              <a:t>before</a:t>
            </a:r>
            <a:r>
              <a:rPr lang="en-US" sz="2400"/>
              <a:t> = PE</a:t>
            </a:r>
            <a:r>
              <a:rPr lang="en-US" sz="2400" baseline="-25000"/>
              <a:t>after</a:t>
            </a:r>
            <a:r>
              <a:rPr lang="en-US" sz="2400"/>
              <a:t> + KE</a:t>
            </a:r>
            <a:r>
              <a:rPr lang="en-US" sz="2400" baseline="-25000"/>
              <a:t>after</a:t>
            </a:r>
            <a:r>
              <a:rPr lang="en-US" sz="2400"/>
              <a:t> + Heat lost</a:t>
            </a:r>
          </a:p>
          <a:p>
            <a:pPr>
              <a:buFontTx/>
              <a:buNone/>
            </a:pPr>
            <a:endParaRPr lang="en-US" sz="2400"/>
          </a:p>
          <a:p>
            <a:pPr>
              <a:buFontTx/>
              <a:buNone/>
            </a:pPr>
            <a:endParaRPr lang="en-US" sz="2400"/>
          </a:p>
          <a:p>
            <a:pPr>
              <a:buFontTx/>
              <a:buNone/>
            </a:pPr>
            <a:r>
              <a:rPr lang="en-US" sz="2400"/>
              <a:t>Formula in an ideal situation heat lost:</a:t>
            </a:r>
          </a:p>
          <a:p>
            <a:pPr>
              <a:buFontTx/>
              <a:buNone/>
            </a:pPr>
            <a:r>
              <a:rPr lang="en-US" sz="2400"/>
              <a:t>PE</a:t>
            </a:r>
            <a:r>
              <a:rPr lang="en-US" sz="2400" baseline="-25000"/>
              <a:t>before</a:t>
            </a:r>
            <a:r>
              <a:rPr lang="en-US" sz="2400"/>
              <a:t> + KE</a:t>
            </a:r>
            <a:r>
              <a:rPr lang="en-US" sz="2400" baseline="-25000"/>
              <a:t>before</a:t>
            </a:r>
            <a:r>
              <a:rPr lang="en-US" sz="2400"/>
              <a:t> = PE</a:t>
            </a:r>
            <a:r>
              <a:rPr lang="en-US" sz="2400" baseline="-25000"/>
              <a:t>after</a:t>
            </a:r>
            <a:r>
              <a:rPr lang="en-US" sz="2400"/>
              <a:t> + KE</a:t>
            </a:r>
            <a:r>
              <a:rPr lang="en-US" sz="2400" baseline="-25000"/>
              <a:t>after</a:t>
            </a:r>
          </a:p>
          <a:p>
            <a:pPr>
              <a:buFontTx/>
              <a:buNone/>
            </a:pPr>
            <a:endParaRPr lang="en-US" sz="2400" baseline="-25000"/>
          </a:p>
          <a:p>
            <a:pPr>
              <a:buFontTx/>
              <a:buNone/>
            </a:pPr>
            <a:r>
              <a:rPr lang="en-US" sz="2400"/>
              <a:t>or</a:t>
            </a:r>
          </a:p>
          <a:p>
            <a:pPr>
              <a:buFontTx/>
              <a:buNone/>
            </a:pPr>
            <a:endParaRPr lang="en-US" sz="2400"/>
          </a:p>
          <a:p>
            <a:pPr>
              <a:buFontTx/>
              <a:buNone/>
            </a:pPr>
            <a:r>
              <a:rPr lang="en-US" sz="2400"/>
              <a:t>mgh</a:t>
            </a:r>
            <a:r>
              <a:rPr lang="en-US" sz="2400" baseline="-25000"/>
              <a:t>before</a:t>
            </a:r>
            <a:r>
              <a:rPr lang="en-US" sz="2400"/>
              <a:t> + ½ mv</a:t>
            </a:r>
            <a:r>
              <a:rPr lang="en-US" sz="2400" baseline="30000"/>
              <a:t>2</a:t>
            </a:r>
            <a:r>
              <a:rPr lang="en-US" sz="2400" baseline="-25000"/>
              <a:t>before</a:t>
            </a:r>
            <a:r>
              <a:rPr lang="en-US" sz="2400"/>
              <a:t> = mgh</a:t>
            </a:r>
            <a:r>
              <a:rPr lang="en-US" sz="2400" baseline="-25000"/>
              <a:t>after</a:t>
            </a:r>
            <a:r>
              <a:rPr lang="en-US" sz="2400"/>
              <a:t> + ½ mv</a:t>
            </a:r>
            <a:r>
              <a:rPr lang="en-US" sz="2400" baseline="30000"/>
              <a:t>2</a:t>
            </a:r>
            <a:r>
              <a:rPr lang="en-US" sz="2400" baseline="-25000"/>
              <a:t>after</a:t>
            </a:r>
          </a:p>
        </p:txBody>
      </p:sp>
      <p:pic>
        <p:nvPicPr>
          <p:cNvPr id="71684" name="Picture 4"/>
          <p:cNvPicPr>
            <a:picLocks noChangeAspect="1" noChangeArrowheads="1"/>
          </p:cNvPicPr>
          <p:nvPr/>
        </p:nvPicPr>
        <p:blipFill>
          <a:blip r:embed="rId2" cstate="print"/>
          <a:srcRect/>
          <a:stretch>
            <a:fillRect/>
          </a:stretch>
        </p:blipFill>
        <p:spPr bwMode="auto">
          <a:xfrm>
            <a:off x="6831013" y="1676400"/>
            <a:ext cx="2312987" cy="4419600"/>
          </a:xfrm>
          <a:prstGeom prst="rect">
            <a:avLst/>
          </a:prstGeom>
          <a:noFill/>
          <a:ln w="9525">
            <a:noFill/>
            <a:miter lim="800000"/>
            <a:headEnd/>
            <a:tailEnd/>
          </a:ln>
          <a:effec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z="4000"/>
              <a:t>Mass is not needed in the conservation of energy formula</a:t>
            </a:r>
          </a:p>
        </p:txBody>
      </p:sp>
      <p:sp>
        <p:nvSpPr>
          <p:cNvPr id="72707" name="Rectangle 3"/>
          <p:cNvSpPr>
            <a:spLocks noGrp="1" noChangeArrowheads="1"/>
          </p:cNvSpPr>
          <p:nvPr>
            <p:ph type="body" idx="1"/>
          </p:nvPr>
        </p:nvSpPr>
        <p:spPr>
          <a:xfrm>
            <a:off x="457200" y="2286000"/>
            <a:ext cx="8305800" cy="3840163"/>
          </a:xfrm>
        </p:spPr>
        <p:txBody>
          <a:bodyPr/>
          <a:lstStyle/>
          <a:p>
            <a:pPr>
              <a:buFontTx/>
              <a:buNone/>
            </a:pPr>
            <a:r>
              <a:rPr lang="en-US" sz="2800"/>
              <a:t>mgh</a:t>
            </a:r>
            <a:r>
              <a:rPr lang="en-US" sz="2800" baseline="-25000"/>
              <a:t>before</a:t>
            </a:r>
            <a:r>
              <a:rPr lang="en-US" sz="2800"/>
              <a:t> + ½ mv</a:t>
            </a:r>
            <a:r>
              <a:rPr lang="en-US" sz="2800" baseline="30000"/>
              <a:t>2</a:t>
            </a:r>
            <a:r>
              <a:rPr lang="en-US" sz="2800" baseline="-25000"/>
              <a:t>before</a:t>
            </a:r>
            <a:r>
              <a:rPr lang="en-US" sz="2800"/>
              <a:t> = mgh</a:t>
            </a:r>
            <a:r>
              <a:rPr lang="en-US" sz="2800" baseline="-25000"/>
              <a:t>after</a:t>
            </a:r>
            <a:r>
              <a:rPr lang="en-US" sz="2800"/>
              <a:t> + ½ mv</a:t>
            </a:r>
            <a:r>
              <a:rPr lang="en-US" sz="2800" baseline="30000"/>
              <a:t>2</a:t>
            </a:r>
            <a:r>
              <a:rPr lang="en-US" sz="2800" baseline="-25000"/>
              <a:t>after</a:t>
            </a:r>
          </a:p>
          <a:p>
            <a:pPr>
              <a:buFontTx/>
              <a:buNone/>
            </a:pPr>
            <a:endParaRPr lang="en-US" sz="2800" baseline="-25000"/>
          </a:p>
          <a:p>
            <a:pPr>
              <a:buFontTx/>
              <a:buNone/>
            </a:pPr>
            <a:r>
              <a:rPr lang="en-US" sz="2800"/>
              <a:t>   m                 m                 m               m</a:t>
            </a:r>
          </a:p>
          <a:p>
            <a:pPr>
              <a:buFontTx/>
              <a:buNone/>
            </a:pPr>
            <a:endParaRPr lang="en-US" sz="2800"/>
          </a:p>
          <a:p>
            <a:pPr>
              <a:buFontTx/>
              <a:buNone/>
            </a:pPr>
            <a:endParaRPr lang="en-US" sz="2800"/>
          </a:p>
          <a:p>
            <a:pPr>
              <a:buFontTx/>
              <a:buNone/>
            </a:pPr>
            <a:endParaRPr lang="en-US" sz="2800"/>
          </a:p>
          <a:p>
            <a:pPr>
              <a:buFontTx/>
              <a:buNone/>
            </a:pPr>
            <a:r>
              <a:rPr lang="en-US" sz="2800"/>
              <a:t>gh</a:t>
            </a:r>
            <a:r>
              <a:rPr lang="en-US" sz="2800" baseline="-25000"/>
              <a:t>before</a:t>
            </a:r>
            <a:r>
              <a:rPr lang="en-US" sz="2800"/>
              <a:t> + ½ v</a:t>
            </a:r>
            <a:r>
              <a:rPr lang="en-US" sz="2800" baseline="30000"/>
              <a:t>2</a:t>
            </a:r>
            <a:r>
              <a:rPr lang="en-US" sz="2800" baseline="-25000"/>
              <a:t>before</a:t>
            </a:r>
            <a:r>
              <a:rPr lang="en-US" sz="2800"/>
              <a:t> = gh</a:t>
            </a:r>
            <a:r>
              <a:rPr lang="en-US" sz="2800" baseline="-25000"/>
              <a:t>after</a:t>
            </a:r>
            <a:r>
              <a:rPr lang="en-US" sz="2800"/>
              <a:t> + ½ v</a:t>
            </a:r>
            <a:r>
              <a:rPr lang="en-US" sz="2800" baseline="30000"/>
              <a:t>2</a:t>
            </a:r>
            <a:r>
              <a:rPr lang="en-US" sz="2800" baseline="-25000"/>
              <a:t>after</a:t>
            </a:r>
          </a:p>
          <a:p>
            <a:pPr>
              <a:buFontTx/>
              <a:buNone/>
            </a:pPr>
            <a:endParaRPr lang="en-US" sz="2800" baseline="-25000"/>
          </a:p>
          <a:p>
            <a:pPr>
              <a:buFontTx/>
              <a:buNone/>
            </a:pPr>
            <a:endParaRPr lang="en-US" sz="2800"/>
          </a:p>
        </p:txBody>
      </p:sp>
      <p:sp>
        <p:nvSpPr>
          <p:cNvPr id="72708" name="Line 4"/>
          <p:cNvSpPr>
            <a:spLocks noChangeShapeType="1"/>
          </p:cNvSpPr>
          <p:nvPr/>
        </p:nvSpPr>
        <p:spPr bwMode="auto">
          <a:xfrm>
            <a:off x="685800" y="3048000"/>
            <a:ext cx="1219200" cy="0"/>
          </a:xfrm>
          <a:prstGeom prst="line">
            <a:avLst/>
          </a:prstGeom>
          <a:noFill/>
          <a:ln w="9525">
            <a:solidFill>
              <a:schemeClr val="tx1"/>
            </a:solidFill>
            <a:round/>
            <a:headEnd/>
            <a:tailEnd/>
          </a:ln>
          <a:effectLst/>
        </p:spPr>
        <p:txBody>
          <a:bodyPr/>
          <a:lstStyle/>
          <a:p>
            <a:endParaRPr lang="en-US"/>
          </a:p>
        </p:txBody>
      </p:sp>
      <p:sp>
        <p:nvSpPr>
          <p:cNvPr id="72709" name="Line 5"/>
          <p:cNvSpPr>
            <a:spLocks noChangeShapeType="1"/>
          </p:cNvSpPr>
          <p:nvPr/>
        </p:nvSpPr>
        <p:spPr bwMode="auto">
          <a:xfrm>
            <a:off x="2438400" y="3048000"/>
            <a:ext cx="1447800" cy="0"/>
          </a:xfrm>
          <a:prstGeom prst="line">
            <a:avLst/>
          </a:prstGeom>
          <a:noFill/>
          <a:ln w="9525">
            <a:solidFill>
              <a:schemeClr val="tx1"/>
            </a:solidFill>
            <a:round/>
            <a:headEnd/>
            <a:tailEnd/>
          </a:ln>
          <a:effectLst/>
        </p:spPr>
        <p:txBody>
          <a:bodyPr/>
          <a:lstStyle/>
          <a:p>
            <a:endParaRPr lang="en-US"/>
          </a:p>
        </p:txBody>
      </p:sp>
      <p:sp>
        <p:nvSpPr>
          <p:cNvPr id="72710" name="Line 6"/>
          <p:cNvSpPr>
            <a:spLocks noChangeShapeType="1"/>
          </p:cNvSpPr>
          <p:nvPr/>
        </p:nvSpPr>
        <p:spPr bwMode="auto">
          <a:xfrm>
            <a:off x="4495800" y="3048000"/>
            <a:ext cx="1066800" cy="0"/>
          </a:xfrm>
          <a:prstGeom prst="line">
            <a:avLst/>
          </a:prstGeom>
          <a:noFill/>
          <a:ln w="9525">
            <a:solidFill>
              <a:schemeClr val="tx1"/>
            </a:solidFill>
            <a:round/>
            <a:headEnd/>
            <a:tailEnd/>
          </a:ln>
          <a:effectLst/>
        </p:spPr>
        <p:txBody>
          <a:bodyPr/>
          <a:lstStyle/>
          <a:p>
            <a:endParaRPr lang="en-US"/>
          </a:p>
        </p:txBody>
      </p:sp>
      <p:sp>
        <p:nvSpPr>
          <p:cNvPr id="72711" name="Line 7"/>
          <p:cNvSpPr>
            <a:spLocks noChangeShapeType="1"/>
          </p:cNvSpPr>
          <p:nvPr/>
        </p:nvSpPr>
        <p:spPr bwMode="auto">
          <a:xfrm>
            <a:off x="6096000" y="3048000"/>
            <a:ext cx="1447800" cy="0"/>
          </a:xfrm>
          <a:prstGeom prst="line">
            <a:avLst/>
          </a:prstGeom>
          <a:noFill/>
          <a:ln w="9525">
            <a:solidFill>
              <a:schemeClr val="tx1"/>
            </a:solidFill>
            <a:round/>
            <a:headEnd/>
            <a:tailEnd/>
          </a:ln>
          <a:effectLst/>
        </p:spPr>
        <p:txBody>
          <a:bodyPr/>
          <a:lstStyle/>
          <a:p>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457200" y="533400"/>
            <a:ext cx="8229600" cy="5592763"/>
          </a:xfrm>
        </p:spPr>
        <p:txBody>
          <a:bodyPr/>
          <a:lstStyle/>
          <a:p>
            <a:pPr>
              <a:buFontTx/>
              <a:buNone/>
            </a:pPr>
            <a:r>
              <a:rPr lang="en-US"/>
              <a:t>Ex. Y: A pool ball is flung off of a 0.68m high table and the ball hits the floor with a speed of 6.0 m/s.  How fast was the ball moving when it left the pool table?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body" idx="1"/>
          </p:nvPr>
        </p:nvSpPr>
        <p:spPr>
          <a:xfrm>
            <a:off x="457200" y="533400"/>
            <a:ext cx="8229600" cy="5592763"/>
          </a:xfrm>
        </p:spPr>
        <p:txBody>
          <a:bodyPr/>
          <a:lstStyle/>
          <a:p>
            <a:pPr>
              <a:buFontTx/>
              <a:buNone/>
            </a:pPr>
            <a:r>
              <a:rPr lang="en-US"/>
              <a:t>Ex. Y: A pool ball is flung off of a 0.68m high table and the ball hits the floor with a speed of 6.0 m/s.  How fast was the ball moving when it left the pool table?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457200" y="381000"/>
            <a:ext cx="8229600" cy="5745163"/>
          </a:xfrm>
        </p:spPr>
        <p:txBody>
          <a:bodyPr/>
          <a:lstStyle/>
          <a:p>
            <a:pPr>
              <a:buFontTx/>
              <a:buNone/>
            </a:pPr>
            <a:r>
              <a:rPr lang="en-US"/>
              <a:t>Ex. Z:  A 300kg cart is going 8.0m/s when is at the top of hill A.  How fast is it going at the top of hill B? </a:t>
            </a:r>
          </a:p>
        </p:txBody>
      </p:sp>
      <p:pic>
        <p:nvPicPr>
          <p:cNvPr id="75779" name="Picture 3"/>
          <p:cNvPicPr>
            <a:picLocks noChangeAspect="1" noChangeArrowheads="1"/>
          </p:cNvPicPr>
          <p:nvPr/>
        </p:nvPicPr>
        <p:blipFill>
          <a:blip r:embed="rId2" cstate="print"/>
          <a:srcRect/>
          <a:stretch>
            <a:fillRect/>
          </a:stretch>
        </p:blipFill>
        <p:spPr bwMode="auto">
          <a:xfrm>
            <a:off x="3048000" y="2286000"/>
            <a:ext cx="3095625" cy="1857375"/>
          </a:xfrm>
          <a:prstGeom prst="rect">
            <a:avLst/>
          </a:prstGeom>
          <a:noFill/>
          <a:ln w="9525">
            <a:noFill/>
            <a:miter lim="800000"/>
            <a:headEnd/>
            <a:tailEnd/>
          </a:ln>
          <a:effec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body" idx="1"/>
          </p:nvPr>
        </p:nvSpPr>
        <p:spPr>
          <a:xfrm>
            <a:off x="457200" y="381000"/>
            <a:ext cx="8229600" cy="5745163"/>
          </a:xfrm>
        </p:spPr>
        <p:txBody>
          <a:bodyPr/>
          <a:lstStyle/>
          <a:p>
            <a:pPr>
              <a:buFontTx/>
              <a:buNone/>
            </a:pPr>
            <a:r>
              <a:rPr lang="en-US"/>
              <a:t>Ex. Z:  A 300kg cart is going 8.0m/s when is at the top of hill A.  How fast is it going at the top of hill B? </a:t>
            </a:r>
          </a:p>
        </p:txBody>
      </p:sp>
      <p:pic>
        <p:nvPicPr>
          <p:cNvPr id="114691" name="Picture 3"/>
          <p:cNvPicPr>
            <a:picLocks noChangeAspect="1" noChangeArrowheads="1"/>
          </p:cNvPicPr>
          <p:nvPr/>
        </p:nvPicPr>
        <p:blipFill>
          <a:blip r:embed="rId3" cstate="print"/>
          <a:srcRect/>
          <a:stretch>
            <a:fillRect/>
          </a:stretch>
        </p:blipFill>
        <p:spPr bwMode="auto">
          <a:xfrm>
            <a:off x="3048000" y="2286000"/>
            <a:ext cx="3095625" cy="1857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49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349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953</TotalTime>
  <Words>4261</Words>
  <Application>Microsoft Office PowerPoint</Application>
  <PresentationFormat>On-screen Show (4:3)</PresentationFormat>
  <Paragraphs>551</Paragraphs>
  <Slides>104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104</vt:i4>
      </vt:variant>
    </vt:vector>
  </HeadingPairs>
  <TitlesOfParts>
    <vt:vector size="107" baseType="lpstr">
      <vt:lpstr>Arial</vt:lpstr>
      <vt:lpstr>Cambria Math</vt:lpstr>
      <vt:lpstr>Default Design</vt:lpstr>
      <vt:lpstr>Energy, Work, Power, and Mechanical Advantage </vt:lpstr>
      <vt:lpstr>Slide 2</vt:lpstr>
      <vt:lpstr>Intro</vt:lpstr>
      <vt:lpstr>Work</vt:lpstr>
      <vt:lpstr>Slide 5</vt:lpstr>
      <vt:lpstr>Slide 6</vt:lpstr>
      <vt:lpstr>Work</vt:lpstr>
      <vt:lpstr>Power</vt:lpstr>
      <vt:lpstr>Unit of Power</vt:lpstr>
      <vt:lpstr>Slide 10</vt:lpstr>
      <vt:lpstr>Slide 11</vt:lpstr>
      <vt:lpstr>Slide 12</vt:lpstr>
      <vt:lpstr>Slide 13</vt:lpstr>
      <vt:lpstr>Slide 14</vt:lpstr>
      <vt:lpstr>Slide 15</vt:lpstr>
      <vt:lpstr>Slide 16</vt:lpstr>
      <vt:lpstr>Slide 17</vt:lpstr>
      <vt:lpstr>Intro</vt:lpstr>
      <vt:lpstr>Machines</vt:lpstr>
      <vt:lpstr>Example Simple Machines</vt:lpstr>
      <vt:lpstr>Slide 21</vt:lpstr>
      <vt:lpstr>Slide 22</vt:lpstr>
      <vt:lpstr>All simple machines follow the conservation of energy in an  (in the absence of friction)  Findin = Foutdout</vt:lpstr>
      <vt:lpstr>Slide 24</vt:lpstr>
      <vt:lpstr>Slide 25</vt:lpstr>
      <vt:lpstr>Slide 26</vt:lpstr>
      <vt:lpstr>Slide 27</vt:lpstr>
      <vt:lpstr>Mechanical Advantage</vt:lpstr>
      <vt:lpstr>No machine is 100% efficient because of friction and loss of energy through heat</vt:lpstr>
      <vt:lpstr>Slide 30</vt:lpstr>
      <vt:lpstr>Slide 31</vt:lpstr>
      <vt:lpstr>Slide 32</vt:lpstr>
      <vt:lpstr>Slide 33</vt:lpstr>
      <vt:lpstr>Ideal Mechanical Advantage</vt:lpstr>
      <vt:lpstr>Actual Mechanical Advantage</vt:lpstr>
      <vt:lpstr>Slide 36</vt:lpstr>
      <vt:lpstr>Slide 37</vt:lpstr>
      <vt:lpstr>Slide 38</vt:lpstr>
      <vt:lpstr>(MA) Mechanical Advantage of a Simple Pulley System</vt:lpstr>
      <vt:lpstr>Slide 40</vt:lpstr>
      <vt:lpstr>Slide 41</vt:lpstr>
      <vt:lpstr>Slide 42</vt:lpstr>
      <vt:lpstr>Slide 43</vt:lpstr>
      <vt:lpstr>Slide 44</vt:lpstr>
      <vt:lpstr>Slide 45</vt:lpstr>
      <vt:lpstr>Slide 46</vt:lpstr>
      <vt:lpstr>Torque (τ)</vt:lpstr>
      <vt:lpstr>Torque (τ)</vt:lpstr>
      <vt:lpstr>Torque (τ)</vt:lpstr>
      <vt:lpstr>Torque (τ)</vt:lpstr>
      <vt:lpstr>Torque (τ)</vt:lpstr>
      <vt:lpstr>Torque (τ)</vt:lpstr>
      <vt:lpstr>Slide 53</vt:lpstr>
      <vt:lpstr>Slide 54</vt:lpstr>
      <vt:lpstr>Slide 55</vt:lpstr>
      <vt:lpstr>Slide 56</vt:lpstr>
      <vt:lpstr>Slide 57</vt:lpstr>
      <vt:lpstr>Balanced Torques (Σ τ = 0)</vt:lpstr>
      <vt:lpstr>Simple Balanced Torques Problem</vt:lpstr>
      <vt:lpstr>Slide 60</vt:lpstr>
      <vt:lpstr>Complex Balanced Torques Problem</vt:lpstr>
      <vt:lpstr>Center of gravity (CG)</vt:lpstr>
      <vt:lpstr>Non-uniform Objects CGs</vt:lpstr>
      <vt:lpstr>Slide 64</vt:lpstr>
      <vt:lpstr>Slide 65</vt:lpstr>
      <vt:lpstr>Slide 66</vt:lpstr>
      <vt:lpstr>Slide 67</vt:lpstr>
      <vt:lpstr>Slide 68</vt:lpstr>
      <vt:lpstr>Rules for toppling</vt:lpstr>
      <vt:lpstr>Slide 70</vt:lpstr>
      <vt:lpstr>Slide 71</vt:lpstr>
      <vt:lpstr>Slide 72</vt:lpstr>
      <vt:lpstr>Mechanical Energy</vt:lpstr>
      <vt:lpstr>Potential Energy (PE)</vt:lpstr>
      <vt:lpstr>Elastic Potential Energy</vt:lpstr>
      <vt:lpstr>Elastic Potential Energy</vt:lpstr>
      <vt:lpstr>Gravitational Potential Energy</vt:lpstr>
      <vt:lpstr>Gravitational Potential Energy</vt:lpstr>
      <vt:lpstr>Ex U: Which ball has more potential energy?</vt:lpstr>
      <vt:lpstr>Ex U: Which ball has more potential energy?</vt:lpstr>
      <vt:lpstr>Ex V: Which ball has more potential energy?</vt:lpstr>
      <vt:lpstr>Ex V: Which ball has more potential energy?</vt:lpstr>
      <vt:lpstr>Kinetic Energy (KE)</vt:lpstr>
      <vt:lpstr>Slide 84</vt:lpstr>
      <vt:lpstr>Slide 85</vt:lpstr>
      <vt:lpstr>Slide 86</vt:lpstr>
      <vt:lpstr>Slide 87</vt:lpstr>
      <vt:lpstr>Slide 88</vt:lpstr>
      <vt:lpstr>Work Energy Theorem</vt:lpstr>
      <vt:lpstr>Slide 90</vt:lpstr>
      <vt:lpstr>Slide 91</vt:lpstr>
      <vt:lpstr>Conservation of Energy</vt:lpstr>
      <vt:lpstr>Slide 93</vt:lpstr>
      <vt:lpstr>Conservation of energy formula</vt:lpstr>
      <vt:lpstr>Mass is not needed in the conservation of energy formula</vt:lpstr>
      <vt:lpstr>Slide 96</vt:lpstr>
      <vt:lpstr>Slide 97</vt:lpstr>
      <vt:lpstr>Slide 98</vt:lpstr>
      <vt:lpstr>Slide 99</vt:lpstr>
      <vt:lpstr>Slide 100</vt:lpstr>
      <vt:lpstr>Slide 101</vt:lpstr>
      <vt:lpstr>Slide 102</vt:lpstr>
      <vt:lpstr>Slide 103</vt:lpstr>
      <vt:lpstr>Slide 104</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Work, Power, and Mechanical Advantage</dc:title>
  <dc:creator>James Holden</dc:creator>
  <cp:lastModifiedBy>fzrinski</cp:lastModifiedBy>
  <cp:revision>80</cp:revision>
  <dcterms:created xsi:type="dcterms:W3CDTF">2010-10-21T13:31:02Z</dcterms:created>
  <dcterms:modified xsi:type="dcterms:W3CDTF">2013-03-04T18:12:34Z</dcterms:modified>
</cp:coreProperties>
</file>